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314" r:id="rId4"/>
    <p:sldId id="296" r:id="rId5"/>
    <p:sldId id="297" r:id="rId6"/>
    <p:sldId id="298" r:id="rId7"/>
    <p:sldId id="306" r:id="rId8"/>
    <p:sldId id="302" r:id="rId9"/>
    <p:sldId id="258" r:id="rId10"/>
    <p:sldId id="263" r:id="rId11"/>
    <p:sldId id="280" r:id="rId12"/>
    <p:sldId id="316" r:id="rId13"/>
    <p:sldId id="283" r:id="rId14"/>
    <p:sldId id="307" r:id="rId15"/>
    <p:sldId id="315" r:id="rId16"/>
    <p:sldId id="317" r:id="rId17"/>
    <p:sldId id="318" r:id="rId18"/>
    <p:sldId id="286" r:id="rId19"/>
    <p:sldId id="319" r:id="rId20"/>
    <p:sldId id="320" r:id="rId21"/>
    <p:sldId id="266" r:id="rId22"/>
    <p:sldId id="321" r:id="rId23"/>
    <p:sldId id="322" r:id="rId24"/>
    <p:sldId id="324" r:id="rId25"/>
    <p:sldId id="325" r:id="rId26"/>
    <p:sldId id="327" r:id="rId27"/>
    <p:sldId id="328" r:id="rId28"/>
    <p:sldId id="329" r:id="rId29"/>
    <p:sldId id="330" r:id="rId30"/>
    <p:sldId id="310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E97000-4DA8-4981-9EBF-83C33606747C}" type="datetimeFigureOut">
              <a:rPr lang="de-DE" smtClean="0"/>
              <a:pPr/>
              <a:t>09.01.2020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161D1B-5376-4E0C-9C32-922AC2AC60C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4005064"/>
            <a:ext cx="6602288" cy="1656184"/>
          </a:xfrm>
        </p:spPr>
        <p:txBody>
          <a:bodyPr>
            <a:noAutofit/>
          </a:bodyPr>
          <a:lstStyle/>
          <a:p>
            <a:r>
              <a:rPr lang="de-DE" sz="3600" cap="none" dirty="0" smtClean="0"/>
              <a:t>Erhalt alter sächsischer und tschechischer Obstsorten mit   neuen Methoden</a:t>
            </a:r>
            <a:endParaRPr lang="de-DE" sz="3600" cap="non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INTERREG Sachsen - Tschechien</a:t>
            </a:r>
            <a:endParaRPr lang="de-DE" dirty="0"/>
          </a:p>
        </p:txBody>
      </p:sp>
      <p:pic>
        <p:nvPicPr>
          <p:cNvPr id="4" name="Grafik 3" descr="Obstbild verklein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92696"/>
            <a:ext cx="5238750" cy="30963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3186684"/>
            <a:ext cx="1188720" cy="4846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064"/>
            <a:ext cx="1718590" cy="70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Für das </a:t>
            </a:r>
            <a:r>
              <a:rPr lang="de-DE" sz="3200" dirty="0" smtClean="0"/>
              <a:t>POMARIUM SAXONICUM                noch </a:t>
            </a:r>
            <a:r>
              <a:rPr lang="de-DE" sz="3200" dirty="0"/>
              <a:t>fehlende Sorten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250120" cy="4331568"/>
          </a:xfrm>
          <a:noFill/>
        </p:spPr>
        <p:txBody>
          <a:bodyPr>
            <a:normAutofit/>
          </a:bodyPr>
          <a:lstStyle/>
          <a:p>
            <a:pPr marL="0" indent="-180000">
              <a:tabLst>
                <a:tab pos="252000" algn="l"/>
              </a:tabLst>
            </a:pPr>
            <a:r>
              <a:rPr lang="de-DE" sz="2800" dirty="0"/>
              <a:t> Apfelsorten: z.B. </a:t>
            </a:r>
            <a:r>
              <a:rPr lang="de-DE" dirty="0" smtClean="0"/>
              <a:t>Grüner </a:t>
            </a:r>
            <a:r>
              <a:rPr lang="de-DE" dirty="0"/>
              <a:t>Kaiserapfel, </a:t>
            </a:r>
            <a:r>
              <a:rPr lang="de-DE" dirty="0" err="1" smtClean="0"/>
              <a:t>Gaesdonker</a:t>
            </a:r>
            <a:r>
              <a:rPr lang="de-DE" dirty="0" smtClean="0"/>
              <a:t> Renette</a:t>
            </a:r>
          </a:p>
          <a:p>
            <a:pPr marL="0" indent="-180000">
              <a:tabLst>
                <a:tab pos="252000" algn="l"/>
              </a:tabLst>
            </a:pPr>
            <a:r>
              <a:rPr lang="de-DE" sz="2800" dirty="0" smtClean="0"/>
              <a:t> Birnensorten</a:t>
            </a:r>
            <a:r>
              <a:rPr lang="de-DE" sz="2800" dirty="0"/>
              <a:t>:  </a:t>
            </a:r>
            <a:r>
              <a:rPr lang="de-DE" sz="2800" dirty="0" smtClean="0"/>
              <a:t>z.B. </a:t>
            </a:r>
            <a:r>
              <a:rPr lang="de-DE" sz="2800" dirty="0" err="1" smtClean="0"/>
              <a:t>Omsewitzer</a:t>
            </a:r>
            <a:r>
              <a:rPr lang="de-DE" sz="2800" dirty="0" smtClean="0"/>
              <a:t> Schmalzbirne</a:t>
            </a:r>
            <a:r>
              <a:rPr lang="de-DE" sz="2800" dirty="0"/>
              <a:t>, </a:t>
            </a:r>
            <a:r>
              <a:rPr lang="de-DE" sz="2800" dirty="0" smtClean="0"/>
              <a:t>Meißner Eierbirne</a:t>
            </a:r>
            <a:endParaRPr lang="de-DE" sz="2800" dirty="0"/>
          </a:p>
          <a:p>
            <a:pPr marL="0" indent="-180000">
              <a:tabLst>
                <a:tab pos="252000" algn="l"/>
              </a:tabLst>
            </a:pPr>
            <a:r>
              <a:rPr lang="de-DE" sz="2800" dirty="0"/>
              <a:t> Kirschsorten: </a:t>
            </a:r>
            <a:r>
              <a:rPr lang="de-DE" sz="2800" dirty="0" smtClean="0"/>
              <a:t>z.B. Rote </a:t>
            </a:r>
            <a:r>
              <a:rPr lang="de-DE" sz="2800" dirty="0" err="1"/>
              <a:t>Oranienkirsche</a:t>
            </a:r>
            <a:r>
              <a:rPr lang="de-DE" sz="2800" dirty="0"/>
              <a:t>, Schwarzwilde, Folger Kirsche</a:t>
            </a:r>
          </a:p>
          <a:p>
            <a:pPr marL="0" indent="-180000">
              <a:tabLst>
                <a:tab pos="252000" algn="l"/>
              </a:tabLst>
            </a:pPr>
            <a:r>
              <a:rPr lang="de-DE" sz="2800" dirty="0"/>
              <a:t> Pflaumensorten: </a:t>
            </a:r>
            <a:r>
              <a:rPr lang="de-DE" sz="2800" dirty="0" smtClean="0"/>
              <a:t>z.B. Violette </a:t>
            </a:r>
            <a:r>
              <a:rPr lang="de-DE" sz="2800" dirty="0" err="1"/>
              <a:t>Diapree</a:t>
            </a:r>
            <a:r>
              <a:rPr lang="de-DE" sz="2800" dirty="0"/>
              <a:t>, Nienburger Eierpflaume, Fürsts Frühzwetsche</a:t>
            </a:r>
          </a:p>
          <a:p>
            <a:pPr marL="0" indent="-180000">
              <a:buNone/>
              <a:tabLst>
                <a:tab pos="252000" algn="l"/>
              </a:tabLst>
            </a:pP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Sammlung historischer, sächsischer Obstsorten in Ostritz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Obstsortengarten der Oberlausitz-Stiftung in </a:t>
            </a:r>
            <a:r>
              <a:rPr lang="de-DE" dirty="0"/>
              <a:t>Ostritz-</a:t>
            </a:r>
            <a:r>
              <a:rPr lang="de-DE" dirty="0" err="1"/>
              <a:t>Leuba</a:t>
            </a:r>
            <a:r>
              <a:rPr lang="de-DE" dirty="0"/>
              <a:t> (ca. 2,5 ha)</a:t>
            </a:r>
          </a:p>
          <a:p>
            <a:r>
              <a:rPr lang="de-DE" dirty="0"/>
              <a:t>Streuobstwiese des Internationalen Begegnungszentrums St. Marienthal in Ostritz-Bergfrieden (ca. 1</a:t>
            </a:r>
            <a:r>
              <a:rPr lang="de-DE" dirty="0" smtClean="0"/>
              <a:t> </a:t>
            </a:r>
            <a:r>
              <a:rPr lang="de-DE" dirty="0"/>
              <a:t>ha)</a:t>
            </a:r>
          </a:p>
          <a:p>
            <a:r>
              <a:rPr lang="de-DE" dirty="0"/>
              <a:t>Streuobstwiese der Familie </a:t>
            </a:r>
            <a:r>
              <a:rPr lang="de-DE" dirty="0" err="1"/>
              <a:t>Daubner</a:t>
            </a:r>
            <a:r>
              <a:rPr lang="de-DE" dirty="0"/>
              <a:t> in </a:t>
            </a:r>
            <a:r>
              <a:rPr lang="de-DE" dirty="0" smtClean="0"/>
              <a:t>Ostritz-</a:t>
            </a:r>
            <a:r>
              <a:rPr lang="de-DE" dirty="0" err="1" smtClean="0"/>
              <a:t>Leuba</a:t>
            </a:r>
            <a:r>
              <a:rPr lang="de-DE" dirty="0" smtClean="0"/>
              <a:t> (ca. 2,5 ha)</a:t>
            </a:r>
            <a:endParaRPr lang="de-DE" dirty="0"/>
          </a:p>
          <a:p>
            <a:r>
              <a:rPr lang="de-DE" dirty="0" smtClean="0"/>
              <a:t>Zwei Streuobstwiesen </a:t>
            </a:r>
            <a:r>
              <a:rPr lang="de-DE" dirty="0"/>
              <a:t>der Familie Apelt in </a:t>
            </a:r>
            <a:r>
              <a:rPr lang="de-DE" dirty="0" smtClean="0"/>
              <a:t>Ostritz und </a:t>
            </a:r>
            <a:r>
              <a:rPr lang="de-DE" dirty="0" err="1" smtClean="0"/>
              <a:t>Feldleuba</a:t>
            </a:r>
            <a:r>
              <a:rPr lang="de-DE" dirty="0" smtClean="0"/>
              <a:t> </a:t>
            </a:r>
            <a:r>
              <a:rPr lang="de-DE" dirty="0"/>
              <a:t>(ca. </a:t>
            </a:r>
            <a:r>
              <a:rPr lang="de-DE" dirty="0" smtClean="0"/>
              <a:t>2,7 </a:t>
            </a:r>
            <a:r>
              <a:rPr lang="de-DE" dirty="0"/>
              <a:t>ha)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Sammlung historischer, sächsischer Obstsorten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Neu angelegte Obstbaumallee </a:t>
            </a:r>
            <a:r>
              <a:rPr lang="de-DE" dirty="0"/>
              <a:t>in Ostritz mit 47 Obstbäumen</a:t>
            </a:r>
          </a:p>
          <a:p>
            <a:r>
              <a:rPr lang="de-DE" dirty="0"/>
              <a:t>Streuobstwiese der Bürgerinitiative zum Schutz der Natur und Umwelt von Gold- bis Rosenbach e.V. (ca. 2,4 ha, Gemarkung  Kloschwitz)</a:t>
            </a:r>
          </a:p>
          <a:p>
            <a:r>
              <a:rPr lang="de-DE" dirty="0"/>
              <a:t>Streuobstwiese der Sächsischen Landesstiftung Natur und Umwelt in Freital </a:t>
            </a:r>
            <a:r>
              <a:rPr lang="de-DE" b="1" dirty="0"/>
              <a:t>(</a:t>
            </a:r>
            <a:r>
              <a:rPr lang="de-DE" dirty="0"/>
              <a:t>ca. 2,7 ha, Gemarkung Freital-</a:t>
            </a:r>
            <a:r>
              <a:rPr lang="de-DE" dirty="0" err="1"/>
              <a:t>Weißig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1628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9D1824-6366-40B8-B919-9AE6C3E48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127"/>
            <a:ext cx="9144000" cy="356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5FD8B9-CDD2-46A2-B3E5-E292711C8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219"/>
            <a:ext cx="9144000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434"/>
            <a:ext cx="9144000" cy="53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Sammlung historischer, sächsischer Obstsorten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Im Rahmen des Projektes wurden 2018 und 2019 durch das IBZ 150 hochstämmige Obstbäume gepflanzt. Außerhalb des Projektes wurden 2018-2019 zusätzlich 60 Bäume gepflanzt. Projektziel waren 100 Obstbäume.</a:t>
            </a:r>
          </a:p>
          <a:p>
            <a:r>
              <a:rPr lang="de-DE" dirty="0" smtClean="0"/>
              <a:t>Insgesamt umfasst die Sammlung historischer Obstsorten in Ostritz derzeit ca. 900 Obstbäume mit über 400 verschiedenen Sorten.</a:t>
            </a:r>
          </a:p>
          <a:p>
            <a:r>
              <a:rPr lang="de-DE" dirty="0" smtClean="0"/>
              <a:t>Eine Erweiterung der Sammlung ist ab Herbst 2020 geplant.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Verifizierung von Obstsorten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Ca. 30 Prozent der Sorten, die man in Baumschulen und </a:t>
            </a:r>
            <a:r>
              <a:rPr lang="de-DE" dirty="0"/>
              <a:t>R</a:t>
            </a:r>
            <a:r>
              <a:rPr lang="de-DE" dirty="0" smtClean="0"/>
              <a:t>eisergärten erhält, haben einen falschen Sortennamen</a:t>
            </a:r>
          </a:p>
          <a:p>
            <a:r>
              <a:rPr lang="de-DE" dirty="0" smtClean="0"/>
              <a:t>Nur wenige Ausnahmen (z.B. Baumschule Schwartz in Löbau)</a:t>
            </a:r>
          </a:p>
          <a:p>
            <a:r>
              <a:rPr lang="de-DE" dirty="0" smtClean="0"/>
              <a:t>Daher müssen bei Sammlungen, die dem Erhalt und der Weiterverbreitung von Obstsorten dienen, alle Sorten verifiziert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8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</a:t>
            </a:r>
            <a:r>
              <a:rPr lang="de-DE" dirty="0" smtClean="0"/>
              <a:t>mgesetzte 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Sammlung und Verifizierung historischer, sächsischer Obstsorten</a:t>
            </a:r>
          </a:p>
          <a:p>
            <a:r>
              <a:rPr lang="de-DE" dirty="0" smtClean="0"/>
              <a:t>Suche nach verschollenen Obstsorten</a:t>
            </a:r>
          </a:p>
          <a:p>
            <a:r>
              <a:rPr lang="de-DE" dirty="0" smtClean="0"/>
              <a:t>Aufbau von Obstsortengärten</a:t>
            </a:r>
          </a:p>
          <a:p>
            <a:r>
              <a:rPr lang="de-DE" dirty="0" smtClean="0"/>
              <a:t>Aufbau einer Projektwebsite mit einer Datenbank der im Rahmen des Projektes erhaltenen Obstsorten</a:t>
            </a:r>
          </a:p>
          <a:p>
            <a:r>
              <a:rPr lang="de-DE" dirty="0" smtClean="0"/>
              <a:t>Gewinnung neuer Partner für den Obstsortenerhalt</a:t>
            </a:r>
          </a:p>
          <a:p>
            <a:r>
              <a:rPr lang="de-DE" dirty="0" smtClean="0"/>
              <a:t>Weiterbildungen zum Obstsortenerhalt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Verifizierung der Obstsorten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Pomologische Kommission des Pomologen Verein e.V.</a:t>
            </a:r>
          </a:p>
          <a:p>
            <a:r>
              <a:rPr lang="de-DE" dirty="0" smtClean="0"/>
              <a:t>Genetischer Fingerprint</a:t>
            </a:r>
          </a:p>
          <a:p>
            <a:r>
              <a:rPr lang="de-DE" dirty="0" smtClean="0"/>
              <a:t>In Ostritz sind bislang erst 67 Apfel-, 12 Birnen-, 12 Pflaumen- und 11 Kirschsorten verifiziert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90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Dokumentation der vorhandenen </a:t>
            </a:r>
            <a:r>
              <a:rPr lang="de-DE" sz="3600" b="1" dirty="0" smtClean="0"/>
              <a:t>Sorten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/>
              <a:t>eigener Datenbank</a:t>
            </a:r>
          </a:p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den Vorgaben des Sortenerhaltungsnetzwerks des </a:t>
            </a:r>
            <a:r>
              <a:rPr lang="de-DE" dirty="0" smtClean="0"/>
              <a:t>Pomologen-Vereins </a:t>
            </a:r>
            <a:r>
              <a:rPr lang="de-DE" dirty="0"/>
              <a:t>e.V. sowie der Deutschen Genbank Obst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309743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8705"/>
            <a:ext cx="8532440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Veredelungsjahr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Unterlage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(z.B. </a:t>
            </a:r>
            <a:r>
              <a:rPr lang="de-DE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Bittenfelder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Sämling, </a:t>
            </a:r>
            <a:r>
              <a:rPr lang="de-DE" sz="2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Prunus</a:t>
            </a:r>
            <a:r>
              <a:rPr lang="de-DE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avium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Kirchensaller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Mostbirne, bei Altbäumen „unbekannt“)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Pflanzung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(Name des Standortes, der Anlage)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 </a:t>
            </a: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Nummer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Nummer des Baumes innerhalb der Anlage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Sortenverifikation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(Bemerkungsfeld zu Zeitpunkt des Fruchtversands und Ergebnis der pomologischen Beurteilung)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Bemerkungen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Memofeld mit Text zum Wuchsverhalten, Schädlingsbefall/Krankheiten</a:t>
            </a:r>
          </a:p>
        </p:txBody>
      </p:sp>
    </p:spTree>
    <p:extLst>
      <p:ext uri="{BB962C8B-B14F-4D97-AF65-F5344CB8AC3E}">
        <p14:creationId xmlns:p14="http://schemas.microsoft.com/office/powerpoint/2010/main" val="63229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Suche nach verschollenen, sächsischen Sorten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Wiedergefundene Sorten</a:t>
            </a:r>
          </a:p>
          <a:p>
            <a:pPr marL="0" indent="0">
              <a:buNone/>
            </a:pPr>
            <a:r>
              <a:rPr lang="de-DE" u="sng" dirty="0" smtClean="0"/>
              <a:t>Apfelsorte:</a:t>
            </a:r>
            <a:r>
              <a:rPr lang="de-DE" dirty="0" smtClean="0"/>
              <a:t> Gestreifter böhmischer Borsdorfer</a:t>
            </a:r>
          </a:p>
          <a:p>
            <a:pPr marL="0" indent="0">
              <a:buNone/>
            </a:pPr>
            <a:r>
              <a:rPr lang="de-DE" u="sng" dirty="0" smtClean="0"/>
              <a:t>Birnensorten:</a:t>
            </a:r>
            <a:r>
              <a:rPr lang="de-DE" dirty="0" smtClean="0"/>
              <a:t> </a:t>
            </a:r>
            <a:r>
              <a:rPr lang="de-DE" dirty="0" err="1" smtClean="0"/>
              <a:t>Elbersdorfer</a:t>
            </a:r>
            <a:r>
              <a:rPr lang="de-DE" dirty="0" smtClean="0"/>
              <a:t> Butterbirne, Schwesternbirne</a:t>
            </a:r>
          </a:p>
          <a:p>
            <a:pPr marL="0" indent="0">
              <a:buNone/>
            </a:pPr>
            <a:r>
              <a:rPr lang="de-DE" u="sng" dirty="0" smtClean="0"/>
              <a:t>Pflaumensorten:</a:t>
            </a:r>
            <a:r>
              <a:rPr lang="de-DE" dirty="0" smtClean="0"/>
              <a:t> </a:t>
            </a:r>
            <a:r>
              <a:rPr lang="de-DE" dirty="0" err="1" smtClean="0"/>
              <a:t>Biondecks</a:t>
            </a:r>
            <a:r>
              <a:rPr lang="de-DE" dirty="0" smtClean="0"/>
              <a:t> Frühzwetsche, Frühe </a:t>
            </a:r>
            <a:r>
              <a:rPr lang="de-DE" dirty="0" err="1" smtClean="0"/>
              <a:t>Reneklaude</a:t>
            </a:r>
            <a:r>
              <a:rPr lang="de-DE" dirty="0" smtClean="0"/>
              <a:t>, Große Zuckerzwetsche, </a:t>
            </a:r>
            <a:r>
              <a:rPr lang="de-DE" dirty="0" err="1" smtClean="0"/>
              <a:t>Meroldts</a:t>
            </a:r>
            <a:r>
              <a:rPr lang="de-DE" dirty="0" smtClean="0"/>
              <a:t> </a:t>
            </a:r>
            <a:r>
              <a:rPr lang="de-DE" dirty="0" err="1" smtClean="0"/>
              <a:t>Reneklaude</a:t>
            </a:r>
            <a:endParaRPr lang="de-DE" dirty="0" smtClean="0"/>
          </a:p>
          <a:p>
            <a:pPr marL="0" indent="0">
              <a:buNone/>
            </a:pPr>
            <a:r>
              <a:rPr lang="de-DE" u="sng" dirty="0" smtClean="0"/>
              <a:t>Kirschsorte</a:t>
            </a:r>
            <a:r>
              <a:rPr lang="de-DE" dirty="0" smtClean="0"/>
              <a:t>: Frühe Französische, Winklers schwarze Knorpelkirsche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5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9140"/>
            <a:ext cx="4108770" cy="51448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60692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Elbersdorfer</a:t>
            </a:r>
            <a:r>
              <a:rPr lang="de-DE" sz="3200" dirty="0" smtClean="0"/>
              <a:t> Butterbirne </a:t>
            </a:r>
            <a:r>
              <a:rPr lang="de-DE" dirty="0" smtClean="0"/>
              <a:t>(aus </a:t>
            </a:r>
            <a:r>
              <a:rPr lang="de-DE" dirty="0" err="1" smtClean="0"/>
              <a:t>Elbersdorf</a:t>
            </a:r>
            <a:r>
              <a:rPr lang="de-DE" dirty="0" smtClean="0"/>
              <a:t> bei Pirna)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3641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„Eine der beliebtesten sächsischen Nationalsorten“ (Baumschulbesitzer Max </a:t>
            </a:r>
            <a:r>
              <a:rPr lang="de-DE" dirty="0" err="1" smtClean="0"/>
              <a:t>Jubisch</a:t>
            </a:r>
            <a:r>
              <a:rPr lang="de-DE" dirty="0" smtClean="0"/>
              <a:t> aus </a:t>
            </a:r>
            <a:r>
              <a:rPr lang="de-DE" dirty="0" err="1" smtClean="0"/>
              <a:t>Kittlitz</a:t>
            </a:r>
            <a:r>
              <a:rPr lang="de-DE" dirty="0" smtClean="0"/>
              <a:t> bei Löbau, 1893)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60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Herausforderungen für die Zukunft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Sortenerhalt an verschiedenen </a:t>
            </a:r>
            <a:r>
              <a:rPr lang="de-DE" sz="3600" dirty="0" smtClean="0"/>
              <a:t>Standorten (wegen Krankheiten, Naturkatastrophen etc.)</a:t>
            </a:r>
          </a:p>
          <a:p>
            <a:r>
              <a:rPr lang="de-DE" sz="3600" dirty="0" err="1"/>
              <a:t>Scharka</a:t>
            </a:r>
            <a:r>
              <a:rPr lang="de-DE" sz="3600" dirty="0"/>
              <a:t> (bei </a:t>
            </a:r>
            <a:r>
              <a:rPr lang="de-DE" sz="3600" dirty="0" err="1" smtClean="0"/>
              <a:t>Biondecks</a:t>
            </a:r>
            <a:r>
              <a:rPr lang="de-DE" sz="3600" dirty="0" smtClean="0"/>
              <a:t> Frühzwetsche)</a:t>
            </a:r>
          </a:p>
          <a:p>
            <a:r>
              <a:rPr lang="de-DE" sz="3600" dirty="0" smtClean="0"/>
              <a:t>Wir brauchen Pomologen/innen!</a:t>
            </a:r>
          </a:p>
          <a:p>
            <a:r>
              <a:rPr lang="de-DE" sz="3600" dirty="0" smtClean="0"/>
              <a:t>Zahlreiche verschollene Obstsorten</a:t>
            </a:r>
          </a:p>
          <a:p>
            <a:r>
              <a:rPr lang="de-DE" sz="3600" dirty="0" smtClean="0"/>
              <a:t>Dürre</a:t>
            </a:r>
          </a:p>
        </p:txBody>
      </p:sp>
    </p:spTree>
    <p:extLst>
      <p:ext uri="{BB962C8B-B14F-4D97-AF65-F5344CB8AC3E}">
        <p14:creationId xmlns:p14="http://schemas.microsoft.com/office/powerpoint/2010/main" val="31018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Verschollene Obstsorten aus Sachsen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de-DE" dirty="0" smtClean="0"/>
              <a:t>38 Apfelsorten: Schöner von </a:t>
            </a:r>
            <a:r>
              <a:rPr lang="de-DE" dirty="0" err="1" smtClean="0"/>
              <a:t>Oybin</a:t>
            </a:r>
            <a:r>
              <a:rPr lang="de-DE" dirty="0" smtClean="0"/>
              <a:t>, </a:t>
            </a:r>
            <a:r>
              <a:rPr lang="de-DE" dirty="0" err="1"/>
              <a:t>Dübener</a:t>
            </a:r>
            <a:r>
              <a:rPr lang="de-DE" dirty="0"/>
              <a:t> großer Glasapfel, </a:t>
            </a:r>
            <a:r>
              <a:rPr lang="de-DE" dirty="0" err="1"/>
              <a:t>Jubischs</a:t>
            </a:r>
            <a:r>
              <a:rPr lang="de-DE" dirty="0"/>
              <a:t> Kurzstiel, Meißner Gerstenapfel (allein </a:t>
            </a:r>
            <a:r>
              <a:rPr lang="de-DE" dirty="0" smtClean="0"/>
              <a:t>18 </a:t>
            </a:r>
            <a:r>
              <a:rPr lang="de-DE" dirty="0"/>
              <a:t>Meißner Apfelsorten</a:t>
            </a:r>
            <a:r>
              <a:rPr lang="de-DE" dirty="0" smtClean="0"/>
              <a:t>!), etc.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20 Birnensorten: </a:t>
            </a:r>
            <a:r>
              <a:rPr lang="de-DE" dirty="0"/>
              <a:t>Meißener Zwiebelbirne, </a:t>
            </a:r>
            <a:r>
              <a:rPr lang="de-DE" dirty="0" err="1"/>
              <a:t>Oybiner</a:t>
            </a:r>
            <a:r>
              <a:rPr lang="de-DE" dirty="0"/>
              <a:t> </a:t>
            </a:r>
            <a:r>
              <a:rPr lang="de-DE" dirty="0" err="1"/>
              <a:t>Latize</a:t>
            </a:r>
            <a:r>
              <a:rPr lang="de-DE" dirty="0"/>
              <a:t>, Grüne sächsische Winterbirne, </a:t>
            </a:r>
            <a:r>
              <a:rPr lang="de-DE" dirty="0" err="1"/>
              <a:t>Omsewitzer</a:t>
            </a:r>
            <a:r>
              <a:rPr lang="de-DE" dirty="0"/>
              <a:t> </a:t>
            </a:r>
            <a:r>
              <a:rPr lang="de-DE" dirty="0" smtClean="0"/>
              <a:t>Schmalzbirne, etc.</a:t>
            </a:r>
          </a:p>
          <a:p>
            <a:r>
              <a:rPr lang="de-DE" dirty="0" smtClean="0"/>
              <a:t>10 Kirschsorten: </a:t>
            </a:r>
            <a:r>
              <a:rPr lang="de-DE" dirty="0" err="1" smtClean="0"/>
              <a:t>Loschwitzer</a:t>
            </a:r>
            <a:r>
              <a:rPr lang="de-DE" dirty="0"/>
              <a:t>, Meißner weiße Knorpelkirsche, </a:t>
            </a:r>
            <a:r>
              <a:rPr lang="de-DE" dirty="0" err="1"/>
              <a:t>Sahliser</a:t>
            </a:r>
            <a:r>
              <a:rPr lang="de-DE" dirty="0"/>
              <a:t> </a:t>
            </a:r>
            <a:r>
              <a:rPr lang="de-DE" dirty="0" smtClean="0"/>
              <a:t>Johanniskirsche etc.</a:t>
            </a:r>
            <a:endParaRPr lang="de-DE" dirty="0"/>
          </a:p>
          <a:p>
            <a:r>
              <a:rPr lang="de-DE" dirty="0"/>
              <a:t>2 </a:t>
            </a:r>
            <a:r>
              <a:rPr lang="de-DE" dirty="0" smtClean="0"/>
              <a:t>Pflaumensorten: </a:t>
            </a:r>
            <a:r>
              <a:rPr lang="de-DE" dirty="0"/>
              <a:t>Frühe Leipziger </a:t>
            </a:r>
            <a:r>
              <a:rPr lang="de-DE" dirty="0" err="1"/>
              <a:t>Damascener</a:t>
            </a:r>
            <a:r>
              <a:rPr lang="de-DE" dirty="0"/>
              <a:t> </a:t>
            </a:r>
            <a:r>
              <a:rPr lang="de-DE" dirty="0" smtClean="0"/>
              <a:t>sowie </a:t>
            </a:r>
            <a:r>
              <a:rPr lang="de-DE" dirty="0"/>
              <a:t>Sennepflaume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375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19" y="836712"/>
            <a:ext cx="6266068" cy="54726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6534834"/>
            <a:ext cx="796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Quelle: </a:t>
            </a:r>
            <a:r>
              <a:rPr lang="de-DE" sz="1600" dirty="0"/>
              <a:t>Dürremonitor </a:t>
            </a:r>
            <a:r>
              <a:rPr lang="de-DE" sz="1600" dirty="0" smtClean="0"/>
              <a:t>Deutschland, Stand: 09.01.20 </a:t>
            </a:r>
            <a:r>
              <a:rPr lang="de-DE" sz="1600" dirty="0"/>
              <a:t>(https://</a:t>
            </a:r>
            <a:r>
              <a:rPr lang="de-DE" sz="1600" dirty="0" smtClean="0"/>
              <a:t>www.ufz.de/index.php?de=37937)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899948" y="288032"/>
            <a:ext cx="4832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Dürre in 25 cm Bodentiefe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2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80" y="1124744"/>
            <a:ext cx="6188557" cy="57094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5576" y="476672"/>
            <a:ext cx="665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Dürre in 180 cm Bodentiefe, Stand: 09.01.20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2285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692696"/>
            <a:ext cx="8153400" cy="526504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Sammlung und Verifizierung historischer, </a:t>
            </a:r>
            <a:r>
              <a:rPr lang="de-DE" sz="3600" dirty="0" smtClean="0"/>
              <a:t>        sächsischer </a:t>
            </a:r>
            <a:r>
              <a:rPr lang="de-DE" sz="3600" dirty="0"/>
              <a:t>Obstsorten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Klärung der Frage: Was sind historische, sächsische Obstsorten?</a:t>
            </a:r>
          </a:p>
          <a:p>
            <a:r>
              <a:rPr lang="de-DE" dirty="0" smtClean="0"/>
              <a:t>Dazu wurde eine umfangreiche schriftliche Analyse erstellt, die außerhalb des Projektes mit Unterstützung der LANU im Verlag Gunter Oettel gedruckt wurde.</a:t>
            </a:r>
          </a:p>
          <a:p>
            <a:r>
              <a:rPr lang="de-DE" dirty="0" smtClean="0"/>
              <a:t>Leseexemplar liegt aus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Dr. Ralf Frenzel (Dresden)</a:t>
            </a:r>
          </a:p>
          <a:p>
            <a:r>
              <a:rPr lang="de-DE" dirty="0" smtClean="0"/>
              <a:t>Klaus Schwartz (</a:t>
            </a:r>
            <a:r>
              <a:rPr lang="de-DE" dirty="0" err="1" smtClean="0"/>
              <a:t>Löbau</a:t>
            </a:r>
            <a:r>
              <a:rPr lang="de-DE" dirty="0" smtClean="0"/>
              <a:t>)</a:t>
            </a:r>
          </a:p>
          <a:p>
            <a:r>
              <a:rPr lang="de-DE" dirty="0" smtClean="0"/>
              <a:t>Mitglieder der Pomologischen Kommission des Pomologen Vereins e.V.</a:t>
            </a:r>
          </a:p>
          <a:p>
            <a:r>
              <a:rPr lang="de-DE" dirty="0" smtClean="0"/>
              <a:t>Herr Prof. Dr. </a:t>
            </a:r>
            <a:r>
              <a:rPr lang="de-DE" dirty="0" err="1" smtClean="0"/>
              <a:t>Flachowsky</a:t>
            </a:r>
            <a:endParaRPr lang="de-DE" dirty="0" smtClean="0"/>
          </a:p>
          <a:p>
            <a:r>
              <a:rPr lang="de-DE" dirty="0" smtClean="0"/>
              <a:t>Mitarbeitende der Landestiftung Natur und Umwelt (Dresden)</a:t>
            </a:r>
          </a:p>
          <a:p>
            <a:r>
              <a:rPr lang="de-DE" dirty="0" smtClean="0"/>
              <a:t>Mitarbeitende </a:t>
            </a:r>
            <a:r>
              <a:rPr lang="de-DE" dirty="0"/>
              <a:t>von </a:t>
            </a:r>
            <a:r>
              <a:rPr lang="de-DE" dirty="0" err="1"/>
              <a:t>Venkovský</a:t>
            </a:r>
            <a:r>
              <a:rPr lang="de-DE" dirty="0"/>
              <a:t> </a:t>
            </a:r>
            <a:r>
              <a:rPr lang="de-DE" dirty="0" err="1"/>
              <a:t>prostor</a:t>
            </a:r>
            <a:r>
              <a:rPr lang="de-DE" dirty="0"/>
              <a:t> </a:t>
            </a:r>
            <a:r>
              <a:rPr lang="de-DE" dirty="0" err="1" smtClean="0"/>
              <a:t>ops</a:t>
            </a:r>
            <a:r>
              <a:rPr lang="de-DE" dirty="0" smtClean="0"/>
              <a:t> (Liberec)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00811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Welche historischen, sächsischen Obstsorten gibt es?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Die ältesten Verzeichnisse</a:t>
            </a:r>
          </a:p>
          <a:p>
            <a:r>
              <a:rPr lang="de-DE" dirty="0"/>
              <a:t>Dresdner Obstsortenverzeichnis, von Kammerschreiber Michel </a:t>
            </a:r>
            <a:r>
              <a:rPr lang="de-DE" dirty="0" err="1"/>
              <a:t>Rudell</a:t>
            </a:r>
            <a:r>
              <a:rPr lang="de-DE" dirty="0"/>
              <a:t>  (1594)</a:t>
            </a:r>
          </a:p>
          <a:p>
            <a:r>
              <a:rPr lang="de-DE" dirty="0" err="1"/>
              <a:t>Hortus</a:t>
            </a:r>
            <a:r>
              <a:rPr lang="de-DE" dirty="0"/>
              <a:t> </a:t>
            </a:r>
            <a:r>
              <a:rPr lang="de-DE" dirty="0" err="1"/>
              <a:t>Lusatiae</a:t>
            </a:r>
            <a:r>
              <a:rPr lang="de-DE" i="1" dirty="0"/>
              <a:t>,</a:t>
            </a:r>
            <a:r>
              <a:rPr lang="de-DE" dirty="0"/>
              <a:t> von Johannes Franke, Johannes (</a:t>
            </a:r>
            <a:r>
              <a:rPr lang="de-DE" dirty="0" smtClean="0"/>
              <a:t>Bautzen 1594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Dort werden Sorten genannt wie z.B. </a:t>
            </a:r>
            <a:r>
              <a:rPr lang="de-DE" dirty="0" err="1"/>
              <a:t>Blutöpffeln</a:t>
            </a:r>
            <a:r>
              <a:rPr lang="de-DE" dirty="0"/>
              <a:t>, </a:t>
            </a:r>
            <a:r>
              <a:rPr lang="de-DE" dirty="0" err="1"/>
              <a:t>Bolchöpffel</a:t>
            </a:r>
            <a:r>
              <a:rPr lang="de-DE" dirty="0"/>
              <a:t>, </a:t>
            </a:r>
            <a:r>
              <a:rPr lang="de-DE" dirty="0" err="1"/>
              <a:t>Ecköpffeln</a:t>
            </a:r>
            <a:r>
              <a:rPr lang="de-DE" dirty="0"/>
              <a:t>, </a:t>
            </a:r>
            <a:r>
              <a:rPr lang="de-DE" dirty="0" err="1"/>
              <a:t>Frühlingsöpffeln</a:t>
            </a:r>
            <a:r>
              <a:rPr lang="de-DE" dirty="0"/>
              <a:t>, </a:t>
            </a:r>
            <a:r>
              <a:rPr lang="de-DE" dirty="0" err="1"/>
              <a:t>Glasöpffeln</a:t>
            </a:r>
            <a:r>
              <a:rPr lang="de-DE" dirty="0"/>
              <a:t>, </a:t>
            </a:r>
            <a:r>
              <a:rPr lang="de-DE" dirty="0" err="1"/>
              <a:t>Gotharde</a:t>
            </a:r>
            <a:r>
              <a:rPr lang="de-DE" dirty="0"/>
              <a:t>, </a:t>
            </a:r>
            <a:r>
              <a:rPr lang="de-DE" dirty="0" err="1"/>
              <a:t>Grünichen</a:t>
            </a:r>
            <a:r>
              <a:rPr lang="de-DE" dirty="0"/>
              <a:t>, </a:t>
            </a:r>
            <a:r>
              <a:rPr lang="de-DE" dirty="0" err="1"/>
              <a:t>Hanenklotte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historischen, sächsische Obstsorten gibt es?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Normal-Obstsortiment für das Königreich Sachsen (1878/1885)</a:t>
            </a:r>
            <a:endParaRPr lang="de-DE" dirty="0"/>
          </a:p>
          <a:p>
            <a:pPr>
              <a:buNone/>
            </a:pPr>
            <a:r>
              <a:rPr lang="de-DE" dirty="0"/>
              <a:t>   </a:t>
            </a:r>
            <a:r>
              <a:rPr lang="de-DE" dirty="0" err="1"/>
              <a:t>Hg</a:t>
            </a:r>
            <a:r>
              <a:rPr lang="de-DE" dirty="0"/>
              <a:t>. vom Landesobstbauverein für das Königreich Sachsen. Jeweils 75 Apfel- und Birnensorten und jeweils 25 Kirsch- und Pflaumensorten enthalten</a:t>
            </a:r>
          </a:p>
          <a:p>
            <a:r>
              <a:rPr lang="de-DE" b="1" u="sng" dirty="0"/>
              <a:t>Normal-Obstsortiment für das Königreich Sachsen (1888)</a:t>
            </a:r>
            <a:r>
              <a:rPr lang="de-DE" dirty="0"/>
              <a:t> </a:t>
            </a:r>
            <a:r>
              <a:rPr lang="de-DE" dirty="0" err="1"/>
              <a:t>hg</a:t>
            </a:r>
            <a:r>
              <a:rPr lang="de-DE" dirty="0"/>
              <a:t>. vom Landesobstbauverein für das Königreich Sachsen. Jeweils15 Apfel- und Birnensorten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historischen, sächsische Obstsorten gibt es?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u="sng" dirty="0"/>
              <a:t>Normal-Obstsortiment für das Königreich Sachsen (1902), </a:t>
            </a:r>
            <a:r>
              <a:rPr lang="de-DE" dirty="0"/>
              <a:t>erstellt von einer Kommission des Landesobstbauvereins und </a:t>
            </a:r>
            <a:r>
              <a:rPr lang="de-DE" dirty="0" err="1"/>
              <a:t>hg</a:t>
            </a:r>
            <a:r>
              <a:rPr lang="de-DE" dirty="0"/>
              <a:t>. vom Geschäftsführer des Landesobstbauvereins Karl Braunbart. Empfohlen werden 50 Sorten Äpfel und Birnen, 15 Sorten Kirschen und 10 Sorten Pflaumen </a:t>
            </a:r>
          </a:p>
          <a:p>
            <a:r>
              <a:rPr lang="de-DE" b="1" u="sng" dirty="0"/>
              <a:t>Landesverband Sachsen für Obst- und Weinbau: Obstsortenverzeichnis für Sachsen (1924), </a:t>
            </a:r>
            <a:r>
              <a:rPr lang="de-DE" dirty="0"/>
              <a:t>empfohlen werden 33 Apfel-, 25 Birnen-, 26 Kirsch- und 11 Pflaumensorten.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04569-C1AA-4C02-996A-79984B28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historischen, sächsische Obstsorten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9CB77-F6AF-45F4-A80B-9086544807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b="1" dirty="0"/>
              <a:t>Vorhandene Obstsorten aus Sachsen </a:t>
            </a:r>
          </a:p>
          <a:p>
            <a:r>
              <a:rPr lang="de-DE" dirty="0" smtClean="0"/>
              <a:t>Apfelsorten</a:t>
            </a:r>
            <a:r>
              <a:rPr lang="de-DE" dirty="0"/>
              <a:t>: z.B. Bischofshut, </a:t>
            </a:r>
            <a:r>
              <a:rPr lang="de-DE" dirty="0" err="1"/>
              <a:t>Maibiers</a:t>
            </a:r>
            <a:r>
              <a:rPr lang="de-DE" dirty="0"/>
              <a:t> Parmäne, Schöner von </a:t>
            </a:r>
            <a:r>
              <a:rPr lang="de-DE" dirty="0" err="1"/>
              <a:t>Herrnhut</a:t>
            </a:r>
            <a:endParaRPr lang="de-DE" dirty="0"/>
          </a:p>
          <a:p>
            <a:r>
              <a:rPr lang="de-DE" dirty="0" smtClean="0"/>
              <a:t>Birnensorten: </a:t>
            </a:r>
            <a:r>
              <a:rPr lang="de-DE" dirty="0"/>
              <a:t>z.B. Elbersdorfer Butterbirne, Grüne </a:t>
            </a:r>
            <a:r>
              <a:rPr lang="de-DE" dirty="0" err="1"/>
              <a:t>Hoyerswerder</a:t>
            </a:r>
            <a:r>
              <a:rPr lang="de-DE" dirty="0"/>
              <a:t>, Minister Dr. Lucius</a:t>
            </a:r>
          </a:p>
          <a:p>
            <a:r>
              <a:rPr lang="de-DE" dirty="0" smtClean="0"/>
              <a:t>Pflaumensorten</a:t>
            </a:r>
            <a:r>
              <a:rPr lang="de-DE" dirty="0"/>
              <a:t>: Bautzner Hauszwetsche, Marunke (= Große Britzer Eierpflaume), Meißner Honigpflaume</a:t>
            </a:r>
          </a:p>
          <a:p>
            <a:r>
              <a:rPr lang="de-DE" dirty="0" smtClean="0"/>
              <a:t>Kirschsorten</a:t>
            </a:r>
            <a:r>
              <a:rPr lang="de-DE" dirty="0"/>
              <a:t>: z.B. </a:t>
            </a:r>
            <a:r>
              <a:rPr lang="de-DE" dirty="0" err="1"/>
              <a:t>Sahliser</a:t>
            </a:r>
            <a:r>
              <a:rPr lang="de-DE" dirty="0"/>
              <a:t> Marmorkirsche (= Doktorkirsche), Coburger Maiherzkirsche -Typ </a:t>
            </a:r>
            <a:r>
              <a:rPr lang="de-DE" dirty="0" err="1"/>
              <a:t>Sahlis-Kohren</a:t>
            </a:r>
            <a:r>
              <a:rPr lang="de-DE" dirty="0"/>
              <a:t>, Delitzscher </a:t>
            </a:r>
            <a:r>
              <a:rPr lang="de-DE" dirty="0" err="1"/>
              <a:t>Pressauerkirsche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5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Welche Sorten sollte man in ein POMARIUM SAXONICUM aufnehmen?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Alle in den Normalobstsortimenten für das Königreich Sachsen (1878/1885 sowie 1902) sowie vom Landesverband Sachsen für Obst- und Weinbau </a:t>
            </a:r>
            <a:r>
              <a:rPr lang="de-DE" dirty="0" err="1"/>
              <a:t>hg</a:t>
            </a:r>
            <a:r>
              <a:rPr lang="de-DE" dirty="0"/>
              <a:t>. Obstsortenverzeichnis Sachsen 1924 empfohlenen Sorten</a:t>
            </a:r>
          </a:p>
          <a:p>
            <a:r>
              <a:rPr lang="de-DE" dirty="0"/>
              <a:t>Alle Obstsorten, die aus Sachsen </a:t>
            </a:r>
            <a:r>
              <a:rPr lang="de-DE" dirty="0" smtClean="0"/>
              <a:t>stammen</a:t>
            </a:r>
          </a:p>
          <a:p>
            <a:r>
              <a:rPr lang="de-DE" dirty="0" smtClean="0"/>
              <a:t>Alle Obstsorten, die mehrfach in Sachsen vorkommen, bislang aber noch nicht verifiziert wurden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Sorten sollte man in ein </a:t>
            </a:r>
            <a:r>
              <a:rPr lang="de-DE" dirty="0" err="1"/>
              <a:t>Pomarium</a:t>
            </a:r>
            <a:r>
              <a:rPr lang="de-DE" dirty="0"/>
              <a:t> </a:t>
            </a:r>
            <a:r>
              <a:rPr lang="de-DE" dirty="0" err="1"/>
              <a:t>Saxonicum</a:t>
            </a:r>
            <a:r>
              <a:rPr lang="de-DE" dirty="0"/>
              <a:t> </a:t>
            </a:r>
            <a:r>
              <a:rPr lang="de-DE" dirty="0" smtClean="0"/>
              <a:t>aufnehmen?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125 </a:t>
            </a:r>
            <a:r>
              <a:rPr lang="de-DE" dirty="0"/>
              <a:t>Apfelsorten </a:t>
            </a:r>
            <a:r>
              <a:rPr lang="de-DE" dirty="0" smtClean="0"/>
              <a:t>(123 </a:t>
            </a:r>
            <a:r>
              <a:rPr lang="de-DE" dirty="0"/>
              <a:t>Sorten </a:t>
            </a:r>
            <a:r>
              <a:rPr lang="de-DE" dirty="0" smtClean="0"/>
              <a:t>in Ostritz vorhanden</a:t>
            </a:r>
            <a:r>
              <a:rPr lang="de-DE" dirty="0"/>
              <a:t>)</a:t>
            </a:r>
          </a:p>
          <a:p>
            <a:r>
              <a:rPr lang="de-DE" dirty="0" smtClean="0"/>
              <a:t>101 </a:t>
            </a:r>
            <a:r>
              <a:rPr lang="de-DE" dirty="0"/>
              <a:t>Birnensorten </a:t>
            </a:r>
            <a:r>
              <a:rPr lang="de-DE" dirty="0" smtClean="0"/>
              <a:t>(92 </a:t>
            </a:r>
            <a:r>
              <a:rPr lang="de-DE" dirty="0"/>
              <a:t>Sorten </a:t>
            </a:r>
            <a:r>
              <a:rPr lang="de-DE" dirty="0" smtClean="0"/>
              <a:t>in Ostritz </a:t>
            </a:r>
            <a:r>
              <a:rPr lang="de-DE" dirty="0"/>
              <a:t>vorhanden)</a:t>
            </a:r>
          </a:p>
          <a:p>
            <a:r>
              <a:rPr lang="de-DE" dirty="0" smtClean="0"/>
              <a:t>46 </a:t>
            </a:r>
            <a:r>
              <a:rPr lang="de-DE" dirty="0"/>
              <a:t>Kirschsorten </a:t>
            </a:r>
            <a:r>
              <a:rPr lang="de-DE" dirty="0" smtClean="0"/>
              <a:t>(36 </a:t>
            </a:r>
            <a:r>
              <a:rPr lang="de-DE" dirty="0"/>
              <a:t>Sorten </a:t>
            </a:r>
            <a:r>
              <a:rPr lang="de-DE" dirty="0" smtClean="0"/>
              <a:t>in Ostritz </a:t>
            </a:r>
            <a:r>
              <a:rPr lang="de-DE" dirty="0"/>
              <a:t>vorhanden)</a:t>
            </a:r>
          </a:p>
          <a:p>
            <a:r>
              <a:rPr lang="de-DE" dirty="0" smtClean="0"/>
              <a:t>38 </a:t>
            </a:r>
            <a:r>
              <a:rPr lang="de-DE" dirty="0"/>
              <a:t>Pflaumensorten </a:t>
            </a:r>
            <a:r>
              <a:rPr lang="de-DE" dirty="0" smtClean="0"/>
              <a:t>(28 </a:t>
            </a:r>
            <a:r>
              <a:rPr lang="de-DE" dirty="0"/>
              <a:t>Sorten </a:t>
            </a:r>
            <a:r>
              <a:rPr lang="de-DE" dirty="0" smtClean="0"/>
              <a:t>in Ostritz </a:t>
            </a:r>
            <a:r>
              <a:rPr lang="de-DE" dirty="0"/>
              <a:t>vorhanden)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1086</Words>
  <Application>Microsoft Office PowerPoint</Application>
  <PresentationFormat>Bildschirmpräsentation (4:3)</PresentationFormat>
  <Paragraphs>105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Calibri</vt:lpstr>
      <vt:lpstr>Times New Roman</vt:lpstr>
      <vt:lpstr>Tw Cen MT</vt:lpstr>
      <vt:lpstr>Wingdings</vt:lpstr>
      <vt:lpstr>Wingdings 2</vt:lpstr>
      <vt:lpstr>Galathea</vt:lpstr>
      <vt:lpstr>Erhalt alter sächsischer und tschechischer Obstsorten mit   neuen Methoden</vt:lpstr>
      <vt:lpstr>Umgesetzte Maßnahmen</vt:lpstr>
      <vt:lpstr>Sammlung und Verifizierung historischer,         sächsischer Obstsorten </vt:lpstr>
      <vt:lpstr>Welche historischen, sächsischen Obstsorten gibt es?</vt:lpstr>
      <vt:lpstr>Welche historischen, sächsische Obstsorten gibt es?</vt:lpstr>
      <vt:lpstr>Welche historischen, sächsische Obstsorten gibt es?</vt:lpstr>
      <vt:lpstr>Welche historischen, sächsische Obstsorten gibt es?</vt:lpstr>
      <vt:lpstr>Welche Sorten sollte man in ein POMARIUM SAXONICUM aufnehmen?</vt:lpstr>
      <vt:lpstr>Welche Sorten sollte man in ein Pomarium Saxonicum aufnehmen?</vt:lpstr>
      <vt:lpstr>Für das POMARIUM SAXONICUM                noch fehlende Sorten</vt:lpstr>
      <vt:lpstr>Sammlung historischer, sächsischer Obstsorten in Ostritz</vt:lpstr>
      <vt:lpstr>Sammlung historischer, sächsischer Obstsorten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Sammlung historischer, sächsischer Obstsorten</vt:lpstr>
      <vt:lpstr>Verifizierung von Obstsorten</vt:lpstr>
      <vt:lpstr>Verifizierung der Obstsorten</vt:lpstr>
      <vt:lpstr>Dokumentation der vorhandenen Sorten</vt:lpstr>
      <vt:lpstr>PowerPoint-Präsentation</vt:lpstr>
      <vt:lpstr>PowerPoint-Präsentation</vt:lpstr>
      <vt:lpstr>Suche nach verschollenen, sächsischen Sorten</vt:lpstr>
      <vt:lpstr>PowerPoint-Präsentation</vt:lpstr>
      <vt:lpstr>Herausforderungen für die Zukunft</vt:lpstr>
      <vt:lpstr>Verschollene Obstsorten aus Sachsen </vt:lpstr>
      <vt:lpstr>PowerPoint-Präsentation</vt:lpstr>
      <vt:lpstr>PowerPoint-Präsentation</vt:lpstr>
      <vt:lpstr>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Erhalt alter sächsischer und tschechischer Obstsorten mit neuen Methoden</dc:title>
  <dc:creator>Windows-Benutzer</dc:creator>
  <cp:lastModifiedBy>Michael Schlitt</cp:lastModifiedBy>
  <cp:revision>92</cp:revision>
  <dcterms:created xsi:type="dcterms:W3CDTF">2016-06-27T12:40:16Z</dcterms:created>
  <dcterms:modified xsi:type="dcterms:W3CDTF">2020-01-09T13:14:31Z</dcterms:modified>
</cp:coreProperties>
</file>