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2" r:id="rId2"/>
    <p:sldId id="259" r:id="rId3"/>
    <p:sldId id="268" r:id="rId4"/>
    <p:sldId id="256" r:id="rId5"/>
    <p:sldId id="265" r:id="rId6"/>
    <p:sldId id="263" r:id="rId7"/>
    <p:sldId id="264" r:id="rId8"/>
    <p:sldId id="258" r:id="rId9"/>
    <p:sldId id="260" r:id="rId10"/>
    <p:sldId id="266" r:id="rId11"/>
    <p:sldId id="261" r:id="rId12"/>
    <p:sldId id="269" r:id="rId13"/>
    <p:sldId id="270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410" y="72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4A774-98FB-47EA-9B0B-CB65C58E6B47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2139B-8DDE-42F4-BAE3-6874B954B1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119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Standorte aller Kooperationspartner auf großer Karte, hier: Vorstellung der Deutschen Kooperationspartner:</a:t>
            </a:r>
            <a:r>
              <a:rPr lang="de-DE" baseline="0" dirty="0" smtClean="0"/>
              <a:t> Wiesen in unterschiedlicher Trägerschaft: Stiftung, Verein, Biosphärenreservat, Privatperson, um </a:t>
            </a:r>
            <a:r>
              <a:rPr lang="de-DE" baseline="0" dirty="0" err="1" smtClean="0"/>
              <a:t>vielfalt</a:t>
            </a:r>
            <a:r>
              <a:rPr lang="de-DE" baseline="0" dirty="0" smtClean="0"/>
              <a:t> in der Realität abzubilden: Wiesen haben unterschiedliche Besitzer, wie kann die Nutzung </a:t>
            </a:r>
            <a:r>
              <a:rPr lang="de-DE" baseline="0" dirty="0" err="1" smtClean="0"/>
              <a:t>organisiter</a:t>
            </a:r>
            <a:r>
              <a:rPr lang="de-DE" baseline="0" dirty="0" smtClean="0"/>
              <a:t> werden.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2139B-8DDE-42F4-BAE3-6874B954B14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12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Vorstellung des Titels, der Partner, Idee: Bildung zum Erhalt, Bildung im Bereich Streuobstpflege ausbauen an repräsentativen Standorten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2139B-8DDE-42F4-BAE3-6874B954B14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754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Vorstellung des Titels, der Partner, Idee: Bildung zum Erhalt, Bildung im Bereich Streuobstpflege ausbauen an repräsentativen Standorten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2139B-8DDE-42F4-BAE3-6874B954B14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94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Partner 2: </a:t>
            </a:r>
            <a:r>
              <a:rPr lang="de-DE" dirty="0" err="1" smtClean="0"/>
              <a:t>Waltersdorf</a:t>
            </a:r>
            <a:r>
              <a:rPr lang="de-DE" dirty="0" smtClean="0"/>
              <a:t>/ </a:t>
            </a:r>
            <a:r>
              <a:rPr lang="de-DE" dirty="0" err="1" smtClean="0"/>
              <a:t>Willecke</a:t>
            </a:r>
            <a:r>
              <a:rPr lang="de-DE" dirty="0" smtClean="0"/>
              <a:t>: Private Streuobstwiese, Größe, Baumbestand, Lage am Wanderweg, Märzenbecherwiese, geplant: Pflege, Ergänzung,</a:t>
            </a:r>
            <a:r>
              <a:rPr lang="de-DE" baseline="0" dirty="0" smtClean="0"/>
              <a:t> Obsthecke, Nutzung zur Bildung </a:t>
            </a:r>
            <a:r>
              <a:rPr lang="de-DE" baseline="0" dirty="0" err="1" smtClean="0"/>
              <a:t>unterstüzt</a:t>
            </a:r>
            <a:r>
              <a:rPr lang="de-DE" baseline="0" dirty="0" smtClean="0"/>
              <a:t> durch Landschaftspflegeverband Zittauer Gebirge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2139B-8DDE-42F4-BAE3-6874B954B14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85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Partner 3: Oberlausitzer Biosphärenreservat; Wiese Teil</a:t>
            </a:r>
            <a:r>
              <a:rPr lang="de-DE" baseline="0" dirty="0" smtClean="0"/>
              <a:t> eines Naturerlebnispfades, der teilweise durch Pflege wiederbelebt wird, teilweise neu angelegt, in Kooperation mit Gemeinde und Schule; Schwerpunktthema: Insekten, wird in unterschiedlichen Varianten bearbeitet; Anlage eines Trachtbeetes, Wiesenpflege tiergerecht</a:t>
            </a:r>
            <a:r>
              <a:rPr lang="de-DE" baseline="0" smtClean="0"/>
              <a:t>, … </a:t>
            </a:r>
            <a:r>
              <a:rPr lang="de-DE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Pavillons („Grünes Klassenzimmer“)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2139B-8DDE-42F4-BAE3-6874B954B14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90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Partner</a:t>
            </a:r>
            <a:r>
              <a:rPr lang="de-DE" baseline="0" dirty="0" smtClean="0"/>
              <a:t> 4: Verein Steinleicht in Nebelschütz, Größe </a:t>
            </a:r>
            <a:r>
              <a:rPr lang="de-DE" baseline="0" dirty="0" err="1" smtClean="0"/>
              <a:t>pipapo</a:t>
            </a:r>
            <a:r>
              <a:rPr lang="de-DE" baseline="0" dirty="0" smtClean="0"/>
              <a:t>, Neuanlage einer großen </a:t>
            </a:r>
            <a:r>
              <a:rPr lang="de-DE" baseline="0" smtClean="0"/>
              <a:t>Obstwiese, Arbeit </a:t>
            </a:r>
            <a:r>
              <a:rPr lang="de-DE" baseline="0" dirty="0" smtClean="0"/>
              <a:t>nach </a:t>
            </a:r>
            <a:r>
              <a:rPr lang="de-DE" baseline="0" dirty="0" err="1" smtClean="0"/>
              <a:t>Permakulturellen</a:t>
            </a:r>
            <a:r>
              <a:rPr lang="de-DE" baseline="0" dirty="0" smtClean="0"/>
              <a:t> Grundsätzen, freue mich, dass Herr Lange seinen Anteil an dem Projekt selbst vorstellt.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2139B-8DDE-42F4-BAE3-6874B954B14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58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946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70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40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893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86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01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70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28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44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60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80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33621-0BE0-4AD3-9C5C-58852AF6C161}" type="datetimeFigureOut">
              <a:rPr lang="de-DE" smtClean="0"/>
              <a:t>10.01.2020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C02B4-C2D6-4EC5-8EC9-B1D02A1159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07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74" y="241408"/>
            <a:ext cx="3796681" cy="143168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522" y="250004"/>
            <a:ext cx="1632431" cy="143228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6" y="250004"/>
            <a:ext cx="3144749" cy="143228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72365" y="2131951"/>
            <a:ext cx="7820754" cy="3046988"/>
          </a:xfrm>
          <a:prstGeom prst="rect">
            <a:avLst/>
          </a:prstGeom>
          <a:noFill/>
          <a:effectLst>
            <a:glow rad="127000">
              <a:schemeClr val="accent1">
                <a:alpha val="46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66"/>
                </a:solidFill>
              </a:rPr>
              <a:t>„Bildung zum Erhalt alter sächsischer und polnischer Obstsorten in der Grenzregion“-</a:t>
            </a:r>
          </a:p>
          <a:p>
            <a:pPr algn="ctr"/>
            <a:endParaRPr lang="de-DE" sz="3200" b="1" dirty="0">
              <a:solidFill>
                <a:srgbClr val="000066"/>
              </a:solidFill>
            </a:endParaRPr>
          </a:p>
          <a:p>
            <a:pPr algn="ctr"/>
            <a:r>
              <a:rPr lang="pl-PL" sz="3200" b="1" dirty="0">
                <a:solidFill>
                  <a:srgbClr val="000066"/>
                </a:solidFill>
              </a:rPr>
              <a:t>„Edukacja w celu zachowania starych saksońskich i polskich odmian owoców </a:t>
            </a:r>
            <a:br>
              <a:rPr lang="pl-PL" sz="3200" b="1" dirty="0">
                <a:solidFill>
                  <a:srgbClr val="000066"/>
                </a:solidFill>
              </a:rPr>
            </a:br>
            <a:r>
              <a:rPr lang="pl-PL" sz="3200" b="1" dirty="0">
                <a:solidFill>
                  <a:srgbClr val="000066"/>
                </a:solidFill>
              </a:rPr>
              <a:t>w regionie przygranicznym“</a:t>
            </a:r>
            <a:endParaRPr lang="de-DE" sz="3200" b="1" dirty="0">
              <a:solidFill>
                <a:srgbClr val="000066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920760" y="6334636"/>
            <a:ext cx="3342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PLSN.03.01.00-IP.01-00-R09/18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93532" y="5483188"/>
            <a:ext cx="516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0066"/>
                </a:solidFill>
              </a:rPr>
              <a:t>Silke Lesemann</a:t>
            </a:r>
            <a:endParaRPr lang="de-DE" sz="28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7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5" y="76200"/>
            <a:ext cx="1695490" cy="77221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"/>
          <a:stretch/>
        </p:blipFill>
        <p:spPr>
          <a:xfrm>
            <a:off x="192385" y="1337481"/>
            <a:ext cx="8759229" cy="554781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0" t="14911" r="14158" b="5870"/>
          <a:stretch/>
        </p:blipFill>
        <p:spPr>
          <a:xfrm>
            <a:off x="4767943" y="3534396"/>
            <a:ext cx="4038600" cy="316031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673770" y="263641"/>
            <a:ext cx="7434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66"/>
                </a:solidFill>
              </a:rPr>
              <a:t>Biosphärenreservat Oberlausitzer Teich- und Heidelandschaft- </a:t>
            </a:r>
            <a:r>
              <a:rPr lang="de-DE" sz="2800" dirty="0" err="1" smtClean="0">
                <a:solidFill>
                  <a:srgbClr val="000066"/>
                </a:solidFill>
              </a:rPr>
              <a:t>Kreba</a:t>
            </a:r>
            <a:r>
              <a:rPr lang="de-DE" sz="2800" dirty="0" smtClean="0">
                <a:solidFill>
                  <a:srgbClr val="000066"/>
                </a:solidFill>
              </a:rPr>
              <a:t>-Neudo</a:t>
            </a:r>
            <a:r>
              <a:rPr lang="de-DE" sz="3200" dirty="0" smtClean="0">
                <a:solidFill>
                  <a:srgbClr val="000066"/>
                </a:solidFill>
              </a:rPr>
              <a:t>rf </a:t>
            </a:r>
            <a:endParaRPr lang="de-DE" sz="3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5" y="76200"/>
            <a:ext cx="1695490" cy="77221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817915" y="556028"/>
            <a:ext cx="7434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0066"/>
                </a:solidFill>
              </a:rPr>
              <a:t>Verein Steinleicht- Nebelschütz</a:t>
            </a:r>
            <a:endParaRPr lang="de-DE" sz="3200" dirty="0">
              <a:solidFill>
                <a:srgbClr val="000066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18107" y="0"/>
            <a:ext cx="9162107" cy="152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" y="76200"/>
            <a:ext cx="1695490" cy="77221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13114" y="462308"/>
            <a:ext cx="763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0066"/>
                </a:solidFill>
              </a:rPr>
              <a:t>Nächste Veranstaltungen zum Thema Streuobst: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88235" y="1528300"/>
            <a:ext cx="76228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 smtClean="0">
                <a:solidFill>
                  <a:srgbClr val="000066"/>
                </a:solidFill>
              </a:rPr>
              <a:t>24.4.2020 </a:t>
            </a:r>
            <a:r>
              <a:rPr lang="de-DE" sz="2100" dirty="0" smtClean="0">
                <a:solidFill>
                  <a:srgbClr val="000066"/>
                </a:solidFill>
              </a:rPr>
              <a:t>Netzwerktreffen</a:t>
            </a:r>
          </a:p>
          <a:p>
            <a:r>
              <a:rPr lang="de-DE" sz="2100" dirty="0" smtClean="0">
                <a:solidFill>
                  <a:srgbClr val="000066"/>
                </a:solidFill>
              </a:rPr>
              <a:t>Thema Weiterbildung- Weiterbildungskatalog</a:t>
            </a:r>
          </a:p>
          <a:p>
            <a:endParaRPr lang="de-DE" sz="2100" dirty="0" smtClean="0">
              <a:solidFill>
                <a:srgbClr val="000066"/>
              </a:solidFill>
            </a:endParaRPr>
          </a:p>
          <a:p>
            <a:r>
              <a:rPr lang="de-DE" sz="2100" dirty="0" smtClean="0">
                <a:solidFill>
                  <a:srgbClr val="000066"/>
                </a:solidFill>
              </a:rPr>
              <a:t>10</a:t>
            </a:r>
            <a:r>
              <a:rPr lang="de-DE" sz="2100" dirty="0" smtClean="0">
                <a:solidFill>
                  <a:srgbClr val="000066"/>
                </a:solidFill>
              </a:rPr>
              <a:t>.07.2020 </a:t>
            </a:r>
            <a:r>
              <a:rPr lang="de-DE" sz="2100" dirty="0" smtClean="0">
                <a:solidFill>
                  <a:srgbClr val="000066"/>
                </a:solidFill>
              </a:rPr>
              <a:t>Netzwerktreffen</a:t>
            </a:r>
          </a:p>
          <a:p>
            <a:r>
              <a:rPr lang="de-DE" sz="2100" dirty="0" smtClean="0">
                <a:solidFill>
                  <a:srgbClr val="000066"/>
                </a:solidFill>
              </a:rPr>
              <a:t>Thema Kommunikationsaustausch/ Öffentlichkeitsarbeit</a:t>
            </a:r>
          </a:p>
          <a:p>
            <a:endParaRPr lang="de-DE" sz="2100" dirty="0" smtClean="0">
              <a:solidFill>
                <a:srgbClr val="000066"/>
              </a:solidFill>
            </a:endParaRPr>
          </a:p>
          <a:p>
            <a:r>
              <a:rPr lang="de-DE" sz="2100" dirty="0" smtClean="0">
                <a:solidFill>
                  <a:srgbClr val="000066"/>
                </a:solidFill>
              </a:rPr>
              <a:t>18.09.-20.09.2020 Mitteleuropäische </a:t>
            </a:r>
            <a:r>
              <a:rPr lang="de-DE" sz="2100" dirty="0" err="1" smtClean="0">
                <a:solidFill>
                  <a:srgbClr val="000066"/>
                </a:solidFill>
              </a:rPr>
              <a:t>Pomologentage</a:t>
            </a:r>
            <a:r>
              <a:rPr lang="de-DE" sz="2100" dirty="0" smtClean="0">
                <a:solidFill>
                  <a:srgbClr val="000066"/>
                </a:solidFill>
              </a:rPr>
              <a:t> Bad </a:t>
            </a:r>
            <a:r>
              <a:rPr lang="de-DE" sz="2100" dirty="0" err="1" smtClean="0">
                <a:solidFill>
                  <a:srgbClr val="000066"/>
                </a:solidFill>
              </a:rPr>
              <a:t>Muskau</a:t>
            </a:r>
            <a:endParaRPr lang="de-DE" sz="2100" dirty="0" smtClean="0">
              <a:solidFill>
                <a:srgbClr val="000066"/>
              </a:solidFill>
            </a:endParaRPr>
          </a:p>
          <a:p>
            <a:endParaRPr lang="de-DE" sz="2100" dirty="0" smtClean="0">
              <a:solidFill>
                <a:srgbClr val="000066"/>
              </a:solidFill>
            </a:endParaRPr>
          </a:p>
          <a:p>
            <a:r>
              <a:rPr lang="de-DE" sz="2100" dirty="0" smtClean="0">
                <a:solidFill>
                  <a:srgbClr val="000066"/>
                </a:solidFill>
              </a:rPr>
              <a:t>18.10.2020 Obst- und Winzerfest IBZ St. </a:t>
            </a:r>
            <a:r>
              <a:rPr lang="de-DE" sz="2100" dirty="0" err="1" smtClean="0">
                <a:solidFill>
                  <a:srgbClr val="000066"/>
                </a:solidFill>
              </a:rPr>
              <a:t>Marienthal</a:t>
            </a:r>
            <a:endParaRPr lang="de-DE" sz="2100" dirty="0">
              <a:solidFill>
                <a:srgbClr val="000066"/>
              </a:solidFill>
            </a:endParaRPr>
          </a:p>
          <a:p>
            <a:endParaRPr lang="de-DE" sz="2100" dirty="0" smtClean="0">
              <a:solidFill>
                <a:srgbClr val="000066"/>
              </a:solidFill>
            </a:endParaRPr>
          </a:p>
          <a:p>
            <a:r>
              <a:rPr lang="de-DE" sz="2100" dirty="0" smtClean="0">
                <a:solidFill>
                  <a:srgbClr val="000066"/>
                </a:solidFill>
              </a:rPr>
              <a:t>Fachtagung Januar 2021 in Polen</a:t>
            </a:r>
          </a:p>
          <a:p>
            <a:endParaRPr lang="de-DE" sz="2100" dirty="0" smtClean="0">
              <a:solidFill>
                <a:srgbClr val="000066"/>
              </a:solidFill>
            </a:endParaRPr>
          </a:p>
          <a:p>
            <a:r>
              <a:rPr lang="de-DE" sz="2100" dirty="0" smtClean="0">
                <a:solidFill>
                  <a:srgbClr val="000066"/>
                </a:solidFill>
              </a:rPr>
              <a:t>April 2021 Netzwerktreffen </a:t>
            </a:r>
          </a:p>
          <a:p>
            <a:r>
              <a:rPr lang="de-DE" sz="2100" dirty="0" smtClean="0">
                <a:solidFill>
                  <a:srgbClr val="000066"/>
                </a:solidFill>
              </a:rPr>
              <a:t>Thema ???</a:t>
            </a:r>
          </a:p>
        </p:txBody>
      </p:sp>
    </p:spTree>
    <p:extLst>
      <p:ext uri="{BB962C8B-B14F-4D97-AF65-F5344CB8AC3E}">
        <p14:creationId xmlns:p14="http://schemas.microsoft.com/office/powerpoint/2010/main" val="77871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>
            <a:grpSpLocks noChangeAspect="1"/>
          </p:cNvGrpSpPr>
          <p:nvPr/>
        </p:nvGrpSpPr>
        <p:grpSpPr>
          <a:xfrm>
            <a:off x="666710" y="5503877"/>
            <a:ext cx="7813261" cy="1262041"/>
            <a:chOff x="144196" y="5325037"/>
            <a:chExt cx="8920459" cy="1440882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974" y="5325037"/>
              <a:ext cx="3796681" cy="1431684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22" y="5333633"/>
              <a:ext cx="1632431" cy="1432286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96" y="5333633"/>
              <a:ext cx="3144749" cy="1432286"/>
            </a:xfrm>
            <a:prstGeom prst="rect">
              <a:avLst/>
            </a:prstGeom>
          </p:spPr>
        </p:pic>
      </p:grpSp>
      <p:sp>
        <p:nvSpPr>
          <p:cNvPr id="12" name="Textfeld 11"/>
          <p:cNvSpPr txBox="1"/>
          <p:nvPr/>
        </p:nvSpPr>
        <p:spPr>
          <a:xfrm>
            <a:off x="683392" y="1010723"/>
            <a:ext cx="7820754" cy="1323439"/>
          </a:xfrm>
          <a:prstGeom prst="rect">
            <a:avLst/>
          </a:prstGeom>
          <a:noFill/>
          <a:effectLst>
            <a:glow rad="127000">
              <a:schemeClr val="accent1">
                <a:alpha val="46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rgbClr val="000066"/>
                </a:solidFill>
              </a:rPr>
              <a:t>Vielen Dank für Ihre Aufmerksamkeit!</a:t>
            </a:r>
            <a:endParaRPr lang="de-DE" sz="4000" b="1" dirty="0">
              <a:solidFill>
                <a:srgbClr val="000066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63142" y="4908608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5B9BD5">
                    <a:lumMod val="50000"/>
                  </a:srgbClr>
                </a:solidFill>
              </a:rPr>
              <a:t>Dieses Projekt wird gefördert in Rahmen der </a:t>
            </a:r>
            <a:r>
              <a:rPr lang="de-DE" sz="1600" dirty="0" err="1" smtClean="0">
                <a:solidFill>
                  <a:srgbClr val="5B9BD5">
                    <a:lumMod val="50000"/>
                  </a:srgbClr>
                </a:solidFill>
              </a:rPr>
              <a:t>Interreg</a:t>
            </a:r>
            <a:r>
              <a:rPr lang="de-DE" sz="1600" dirty="0" smtClean="0">
                <a:solidFill>
                  <a:srgbClr val="5B9BD5">
                    <a:lumMod val="50000"/>
                  </a:srgbClr>
                </a:solidFill>
              </a:rPr>
              <a:t>-Förderung PLSN.03.01.00-IP.01-00-R09/18</a:t>
            </a:r>
            <a:endParaRPr lang="de-DE" sz="16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44196" y="437357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5B9BD5">
                    <a:lumMod val="50000"/>
                  </a:srgbClr>
                </a:solidFill>
              </a:rPr>
              <a:t>Fotos: Susanne </a:t>
            </a:r>
            <a:r>
              <a:rPr lang="de-DE" sz="1600" dirty="0" err="1" smtClean="0">
                <a:solidFill>
                  <a:srgbClr val="5B9BD5">
                    <a:lumMod val="50000"/>
                  </a:srgbClr>
                </a:solidFill>
              </a:rPr>
              <a:t>Bährisch</a:t>
            </a:r>
            <a:r>
              <a:rPr lang="de-DE" sz="1600" dirty="0" smtClean="0">
                <a:solidFill>
                  <a:srgbClr val="5B9BD5">
                    <a:lumMod val="50000"/>
                  </a:srgbClr>
                </a:solidFill>
              </a:rPr>
              <a:t>, Dr. Michael </a:t>
            </a:r>
            <a:r>
              <a:rPr lang="de-DE" sz="1600" dirty="0" err="1" smtClean="0">
                <a:solidFill>
                  <a:srgbClr val="5B9BD5">
                    <a:lumMod val="50000"/>
                  </a:srgbClr>
                </a:solidFill>
              </a:rPr>
              <a:t>Schlitt</a:t>
            </a:r>
            <a:r>
              <a:rPr lang="de-DE" sz="1600" dirty="0" smtClean="0">
                <a:solidFill>
                  <a:srgbClr val="5B9BD5">
                    <a:lumMod val="50000"/>
                  </a:srgbClr>
                </a:solidFill>
              </a:rPr>
              <a:t>, Mario </a:t>
            </a:r>
            <a:r>
              <a:rPr lang="de-DE" sz="1600" dirty="0" err="1" smtClean="0">
                <a:solidFill>
                  <a:srgbClr val="5B9BD5">
                    <a:lumMod val="50000"/>
                  </a:srgbClr>
                </a:solidFill>
              </a:rPr>
              <a:t>Willecke</a:t>
            </a:r>
            <a:r>
              <a:rPr lang="de-DE" sz="1600" dirty="0" smtClean="0">
                <a:solidFill>
                  <a:srgbClr val="5B9BD5">
                    <a:lumMod val="50000"/>
                  </a:srgbClr>
                </a:solidFill>
              </a:rPr>
              <a:t>.</a:t>
            </a:r>
            <a:endParaRPr lang="de-DE" sz="16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942390" y="3169200"/>
            <a:ext cx="348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silke.lesemann@lanu.sachsen.de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851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18107" y="0"/>
            <a:ext cx="9409253" cy="152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t="780" r="7353" b="13005"/>
          <a:stretch/>
        </p:blipFill>
        <p:spPr>
          <a:xfrm>
            <a:off x="1109650" y="1112058"/>
            <a:ext cx="6924699" cy="571328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" y="76200"/>
            <a:ext cx="1695490" cy="77221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93133" y="263642"/>
            <a:ext cx="438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0066"/>
                </a:solidFill>
              </a:rPr>
              <a:t>Die Förderregion</a:t>
            </a:r>
            <a:endParaRPr lang="de-DE" sz="3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-18107" y="-20057"/>
            <a:ext cx="9162107" cy="152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" y="76200"/>
            <a:ext cx="1695490" cy="77221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673771" y="263641"/>
            <a:ext cx="438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0066"/>
                </a:solidFill>
              </a:rPr>
              <a:t>Die Projekt-Idee:</a:t>
            </a:r>
            <a:endParaRPr lang="de-DE" sz="3200" dirty="0">
              <a:solidFill>
                <a:srgbClr val="000066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7088" y="1112057"/>
            <a:ext cx="8471716" cy="861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rgbClr val="000066"/>
                </a:solidFill>
              </a:rPr>
              <a:t>Schutz und Erhalt von Streuobstwiesen erfordern Fachwissen und Engagement</a:t>
            </a:r>
          </a:p>
          <a:p>
            <a:endParaRPr lang="de-DE" sz="2800" dirty="0" smtClean="0">
              <a:solidFill>
                <a:srgbClr val="000066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3200" dirty="0" smtClean="0">
                <a:solidFill>
                  <a:srgbClr val="000066"/>
                </a:solidFill>
              </a:rPr>
              <a:t>Erhalt </a:t>
            </a:r>
            <a:r>
              <a:rPr lang="de-DE" sz="3200" dirty="0">
                <a:solidFill>
                  <a:srgbClr val="000066"/>
                </a:solidFill>
              </a:rPr>
              <a:t>von Streuobstwiesen durch </a:t>
            </a:r>
            <a:r>
              <a:rPr lang="de-DE" sz="3200" dirty="0" smtClean="0">
                <a:solidFill>
                  <a:srgbClr val="000066"/>
                </a:solidFill>
              </a:rPr>
              <a:t>Bildung</a:t>
            </a:r>
          </a:p>
          <a:p>
            <a:endParaRPr lang="de-DE" sz="2800" dirty="0" smtClean="0">
              <a:solidFill>
                <a:srgbClr val="00006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rgbClr val="000066"/>
                </a:solidFill>
              </a:rPr>
              <a:t>Ausbau der Bildungsangebote zum Thema Streuobst-für Fachleute, interessierte Privatleute, verschiedene Altersklassen</a:t>
            </a:r>
          </a:p>
          <a:p>
            <a:pPr marL="3200400" lvl="6" indent="-45720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rgbClr val="000066"/>
                </a:solidFill>
              </a:rPr>
              <a:t>Bildung durch praktische Erfahrung: Nutzung der Wiesen durch verschiedene Personengruppen</a:t>
            </a:r>
          </a:p>
          <a:p>
            <a:pPr marL="3200400" lvl="6" indent="-457200">
              <a:buFont typeface="Arial" panose="020B0604020202020204" pitchFamily="34" charset="0"/>
              <a:buChar char="•"/>
            </a:pPr>
            <a:endParaRPr lang="de-DE" sz="2800" dirty="0" smtClean="0">
              <a:solidFill>
                <a:srgbClr val="00006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rgbClr val="000066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00006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00006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 smtClean="0">
              <a:solidFill>
                <a:srgbClr val="000066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de-DE" sz="2800" dirty="0">
              <a:solidFill>
                <a:srgbClr val="000066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de-DE" sz="2800" dirty="0" smtClean="0">
              <a:solidFill>
                <a:srgbClr val="000066"/>
              </a:solidFill>
            </a:endParaRPr>
          </a:p>
          <a:p>
            <a:endParaRPr lang="de-DE" dirty="0" smtClean="0">
              <a:solidFill>
                <a:srgbClr val="000066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" y="4778829"/>
            <a:ext cx="2770228" cy="19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-18107" y="0"/>
            <a:ext cx="9162107" cy="152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" y="76200"/>
            <a:ext cx="1695490" cy="77221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673771" y="263641"/>
            <a:ext cx="438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0066"/>
                </a:solidFill>
              </a:rPr>
              <a:t>Das Projekt</a:t>
            </a:r>
            <a:endParaRPr lang="de-DE" sz="3200" dirty="0">
              <a:solidFill>
                <a:srgbClr val="000066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60655" y="1404257"/>
            <a:ext cx="847171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0066"/>
                </a:solidFill>
              </a:rPr>
              <a:t>Arbeitspaket 1: 	Sortensuche</a:t>
            </a:r>
          </a:p>
          <a:p>
            <a:r>
              <a:rPr lang="de-DE" sz="2000" dirty="0">
                <a:solidFill>
                  <a:srgbClr val="000066"/>
                </a:solidFill>
              </a:rPr>
              <a:t>	</a:t>
            </a:r>
            <a:r>
              <a:rPr lang="de-DE" sz="2000" dirty="0" smtClean="0">
                <a:solidFill>
                  <a:srgbClr val="000066"/>
                </a:solidFill>
              </a:rPr>
              <a:t>	</a:t>
            </a:r>
            <a:r>
              <a:rPr lang="de-DE" dirty="0" smtClean="0">
                <a:solidFill>
                  <a:srgbClr val="000066"/>
                </a:solidFill>
              </a:rPr>
              <a:t>Recherche historischer Sorten und Anlage von Sortenwiesen als in </a:t>
            </a:r>
          </a:p>
          <a:p>
            <a:r>
              <a:rPr lang="de-DE" dirty="0">
                <a:solidFill>
                  <a:srgbClr val="000066"/>
                </a:solidFill>
              </a:rPr>
              <a:t>	</a:t>
            </a:r>
            <a:r>
              <a:rPr lang="de-DE" dirty="0" smtClean="0">
                <a:solidFill>
                  <a:srgbClr val="000066"/>
                </a:solidFill>
              </a:rPr>
              <a:t>	situ Genbanken und Freilandmuseen</a:t>
            </a:r>
          </a:p>
          <a:p>
            <a:endParaRPr lang="de-DE" sz="2000" dirty="0">
              <a:solidFill>
                <a:srgbClr val="000066"/>
              </a:solidFill>
            </a:endParaRPr>
          </a:p>
          <a:p>
            <a:r>
              <a:rPr lang="de-DE" sz="2000" dirty="0" smtClean="0">
                <a:solidFill>
                  <a:srgbClr val="000066"/>
                </a:solidFill>
              </a:rPr>
              <a:t>Arbeitspaket 2:	Modell-Wiesen	</a:t>
            </a:r>
          </a:p>
          <a:p>
            <a:r>
              <a:rPr lang="de-DE" sz="2000" dirty="0" smtClean="0">
                <a:solidFill>
                  <a:srgbClr val="000066"/>
                </a:solidFill>
              </a:rPr>
              <a:t>		</a:t>
            </a:r>
            <a:r>
              <a:rPr lang="de-DE" dirty="0" smtClean="0">
                <a:solidFill>
                  <a:srgbClr val="000066"/>
                </a:solidFill>
              </a:rPr>
              <a:t>Etablierung von Modell-Streuobstwiesen als Bildungsstandorte und 			zur Demonstration einer nachhaltigen Bewirtschaftung</a:t>
            </a:r>
          </a:p>
          <a:p>
            <a:endParaRPr lang="de-DE" sz="2000" dirty="0">
              <a:solidFill>
                <a:srgbClr val="000066"/>
              </a:solidFill>
            </a:endParaRPr>
          </a:p>
          <a:p>
            <a:r>
              <a:rPr lang="de-DE" sz="2000" dirty="0" smtClean="0">
                <a:solidFill>
                  <a:srgbClr val="000066"/>
                </a:solidFill>
              </a:rPr>
              <a:t>Arbeitspaket 3:	Bildung</a:t>
            </a:r>
          </a:p>
          <a:p>
            <a:r>
              <a:rPr lang="de-DE" sz="2000" dirty="0">
                <a:solidFill>
                  <a:srgbClr val="000066"/>
                </a:solidFill>
              </a:rPr>
              <a:t>	</a:t>
            </a:r>
            <a:r>
              <a:rPr lang="de-DE" sz="2000" dirty="0" smtClean="0">
                <a:solidFill>
                  <a:srgbClr val="000066"/>
                </a:solidFill>
              </a:rPr>
              <a:t>	</a:t>
            </a:r>
            <a:r>
              <a:rPr lang="de-DE" dirty="0" smtClean="0">
                <a:solidFill>
                  <a:srgbClr val="000066"/>
                </a:solidFill>
              </a:rPr>
              <a:t>Konzeption und Durchführung von grenzübergreifenden Aus- und 			Weiterbildungskursen zur Sicherung von Fachkräften und 				Nachwuchskräften im Bereich Obstbau</a:t>
            </a:r>
          </a:p>
          <a:p>
            <a:endParaRPr lang="de-DE" sz="2000" dirty="0" smtClean="0">
              <a:solidFill>
                <a:srgbClr val="000066"/>
              </a:solidFill>
            </a:endParaRPr>
          </a:p>
          <a:p>
            <a:r>
              <a:rPr lang="de-DE" sz="2000" dirty="0" smtClean="0">
                <a:solidFill>
                  <a:srgbClr val="000066"/>
                </a:solidFill>
              </a:rPr>
              <a:t>Arbeitspaket 4:	Netzwerk Sortenerhalt</a:t>
            </a:r>
          </a:p>
          <a:p>
            <a:r>
              <a:rPr lang="de-DE" sz="2000" dirty="0">
                <a:solidFill>
                  <a:srgbClr val="000066"/>
                </a:solidFill>
              </a:rPr>
              <a:t>	</a:t>
            </a:r>
            <a:r>
              <a:rPr lang="de-DE" sz="2000" dirty="0" smtClean="0">
                <a:solidFill>
                  <a:srgbClr val="000066"/>
                </a:solidFill>
              </a:rPr>
              <a:t>	</a:t>
            </a:r>
            <a:r>
              <a:rPr lang="de-DE" dirty="0" smtClean="0">
                <a:solidFill>
                  <a:srgbClr val="000066"/>
                </a:solidFill>
              </a:rPr>
              <a:t>Grenzübergreifende </a:t>
            </a:r>
            <a:r>
              <a:rPr lang="de-DE" dirty="0">
                <a:solidFill>
                  <a:srgbClr val="000066"/>
                </a:solidFill>
              </a:rPr>
              <a:t>Vernetzung von Fachkräften und interessierter 			Öffentlichkeit im Bereich Streuobstwiesen</a:t>
            </a:r>
            <a:endParaRPr lang="de-DE" dirty="0" smtClean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>
            <a:grpSpLocks noChangeAspect="1"/>
          </p:cNvGrpSpPr>
          <p:nvPr/>
        </p:nvGrpSpPr>
        <p:grpSpPr>
          <a:xfrm>
            <a:off x="-89210" y="1315844"/>
            <a:ext cx="9656955" cy="5575610"/>
            <a:chOff x="323989" y="1693073"/>
            <a:chExt cx="8999651" cy="519610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2"/>
            <a:srcRect l="22048" t="23232" r="2146" b="6740"/>
            <a:stretch/>
          </p:blipFill>
          <p:spPr>
            <a:xfrm>
              <a:off x="323989" y="1693073"/>
              <a:ext cx="8999651" cy="5196104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431473" y="2801604"/>
              <a:ext cx="1084043" cy="3041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Nebelschütz</a:t>
              </a:r>
              <a:endParaRPr lang="de-DE" sz="1400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2873568" y="2099334"/>
              <a:ext cx="1352132" cy="3041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Kreba-Neudorf</a:t>
              </a:r>
              <a:endParaRPr lang="de-DE" sz="1400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718905" y="6538275"/>
              <a:ext cx="1084043" cy="3041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Waltersdorf</a:t>
              </a:r>
              <a:endParaRPr lang="de-DE" sz="1400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756788" y="4863465"/>
              <a:ext cx="1084043" cy="3041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Ostriz-Leuba</a:t>
              </a:r>
              <a:endParaRPr lang="de-DE" sz="1400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7001129" y="4559292"/>
              <a:ext cx="569318" cy="3041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PP2</a:t>
              </a:r>
              <a:endParaRPr lang="de-DE" sz="140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218315" y="6094701"/>
              <a:ext cx="1209802" cy="3041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Świederadów</a:t>
              </a:r>
              <a:endParaRPr lang="de-DE" sz="14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8167925" y="4754604"/>
              <a:ext cx="755517" cy="3041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Tarczyn</a:t>
              </a:r>
              <a:endParaRPr lang="de-DE" sz="14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009557" y="5363538"/>
              <a:ext cx="1494461" cy="3041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IBZ St. </a:t>
              </a:r>
              <a:r>
                <a:rPr lang="de-DE" sz="1400" dirty="0" err="1" smtClean="0"/>
                <a:t>Marienthal</a:t>
              </a:r>
              <a:endParaRPr lang="de-DE" sz="14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7344393" y="4863465"/>
              <a:ext cx="996308" cy="3041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Lubomierz</a:t>
              </a:r>
              <a:endParaRPr lang="de-DE" sz="1400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273229" y="5860733"/>
              <a:ext cx="996308" cy="30417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Grudza</a:t>
              </a:r>
              <a:endParaRPr lang="de-DE" sz="1400" dirty="0"/>
            </a:p>
          </p:txBody>
        </p:sp>
      </p:grp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" y="76200"/>
            <a:ext cx="1695490" cy="77221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673770" y="263641"/>
            <a:ext cx="7434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0066"/>
                </a:solidFill>
              </a:rPr>
              <a:t>Standorte der geförderten Streuobstwiesen</a:t>
            </a:r>
            <a:endParaRPr lang="de-DE" sz="3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9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18107" y="-21772"/>
            <a:ext cx="9162107" cy="152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5" y="76200"/>
            <a:ext cx="1695490" cy="77221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" y="76200"/>
            <a:ext cx="1695490" cy="77221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673770" y="263641"/>
            <a:ext cx="7434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66"/>
                </a:solidFill>
              </a:rPr>
              <a:t>Oberlausitzstiftung und Stiftung Internationales Begegnungszentrum St. </a:t>
            </a:r>
            <a:r>
              <a:rPr lang="de-DE" sz="2800" dirty="0" err="1">
                <a:solidFill>
                  <a:srgbClr val="000066"/>
                </a:solidFill>
              </a:rPr>
              <a:t>M</a:t>
            </a:r>
            <a:r>
              <a:rPr lang="de-DE" sz="2800" dirty="0" err="1" smtClean="0">
                <a:solidFill>
                  <a:srgbClr val="000066"/>
                </a:solidFill>
              </a:rPr>
              <a:t>arienthal</a:t>
            </a:r>
            <a:r>
              <a:rPr lang="de-DE" sz="2800" dirty="0" smtClean="0">
                <a:solidFill>
                  <a:srgbClr val="000066"/>
                </a:solidFill>
              </a:rPr>
              <a:t>- Sortenwiesen</a:t>
            </a:r>
            <a:endParaRPr lang="de-DE" sz="2800" dirty="0">
              <a:solidFill>
                <a:srgbClr val="000066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98625" y="4441371"/>
            <a:ext cx="6128657" cy="224676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66"/>
                </a:solidFill>
              </a:rPr>
              <a:t>Sammlung regionaler, alter Obstsorten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66"/>
                </a:solidFill>
              </a:rPr>
              <a:t>Bestand fast 400 Sorten (ca. 200 Apfelsorten, 105 Birnensorten, 25 Pflaumensorten 39 Kirschsorten, 5 Quittensorten)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66"/>
                </a:solidFill>
              </a:rPr>
              <a:t>Mitwirkung im bundesweiten </a:t>
            </a:r>
            <a:r>
              <a:rPr lang="de-DE" sz="2000" dirty="0" err="1" smtClean="0">
                <a:solidFill>
                  <a:srgbClr val="000066"/>
                </a:solidFill>
              </a:rPr>
              <a:t>Erhalternetzwerk</a:t>
            </a:r>
            <a:r>
              <a:rPr lang="de-DE" sz="2000" dirty="0" smtClean="0">
                <a:solidFill>
                  <a:srgbClr val="000066"/>
                </a:solidFill>
              </a:rPr>
              <a:t> des </a:t>
            </a:r>
            <a:r>
              <a:rPr lang="de-DE" sz="2000" dirty="0" err="1" smtClean="0">
                <a:solidFill>
                  <a:srgbClr val="000066"/>
                </a:solidFill>
              </a:rPr>
              <a:t>Pomologenvereines</a:t>
            </a:r>
            <a:endParaRPr lang="de-DE" sz="2000" dirty="0" smtClean="0">
              <a:solidFill>
                <a:srgbClr val="0000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66"/>
                </a:solidFill>
              </a:rPr>
              <a:t>Unterstützender </a:t>
            </a:r>
            <a:r>
              <a:rPr lang="de-DE" sz="2000" dirty="0">
                <a:solidFill>
                  <a:srgbClr val="000066"/>
                </a:solidFill>
              </a:rPr>
              <a:t>P</a:t>
            </a:r>
            <a:r>
              <a:rPr lang="de-DE" sz="2000" dirty="0" smtClean="0">
                <a:solidFill>
                  <a:srgbClr val="000066"/>
                </a:solidFill>
              </a:rPr>
              <a:t>artner der Deutschen Genbank Obst</a:t>
            </a:r>
          </a:p>
        </p:txBody>
      </p:sp>
    </p:spTree>
    <p:extLst>
      <p:ext uri="{BB962C8B-B14F-4D97-AF65-F5344CB8AC3E}">
        <p14:creationId xmlns:p14="http://schemas.microsoft.com/office/powerpoint/2010/main" val="23102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r="2350"/>
          <a:stretch/>
        </p:blipFill>
        <p:spPr>
          <a:xfrm>
            <a:off x="-18107" y="1"/>
            <a:ext cx="9409254" cy="6858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-18107" y="-21772"/>
            <a:ext cx="9409253" cy="152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785257" y="546669"/>
            <a:ext cx="7466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0066"/>
                </a:solidFill>
              </a:rPr>
              <a:t>Faktorenhof </a:t>
            </a:r>
            <a:r>
              <a:rPr lang="de-DE" sz="3200" dirty="0" err="1" smtClean="0">
                <a:solidFill>
                  <a:srgbClr val="000066"/>
                </a:solidFill>
              </a:rPr>
              <a:t>Waltersdorf</a:t>
            </a:r>
            <a:r>
              <a:rPr lang="de-DE" sz="3200" dirty="0" smtClean="0">
                <a:solidFill>
                  <a:srgbClr val="000066"/>
                </a:solidFill>
              </a:rPr>
              <a:t>- Zittauer </a:t>
            </a:r>
            <a:r>
              <a:rPr lang="de-DE" sz="3200" dirty="0">
                <a:solidFill>
                  <a:srgbClr val="000066"/>
                </a:solidFill>
              </a:rPr>
              <a:t>G</a:t>
            </a:r>
            <a:r>
              <a:rPr lang="de-DE" sz="3200" dirty="0" smtClean="0">
                <a:solidFill>
                  <a:srgbClr val="000066"/>
                </a:solidFill>
              </a:rPr>
              <a:t>ebirge</a:t>
            </a:r>
            <a:endParaRPr lang="de-DE" sz="3200" dirty="0">
              <a:solidFill>
                <a:srgbClr val="000066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" y="76200"/>
            <a:ext cx="1695490" cy="77221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9768" y="5663563"/>
            <a:ext cx="5570803" cy="101566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66"/>
                </a:solidFill>
              </a:rPr>
              <a:t>seit 1738 dort als Bauernhof mit Obstwiese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66"/>
                </a:solidFill>
              </a:rPr>
              <a:t>Obstwiese mit großem Märzenbecherbestand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66"/>
                </a:solidFill>
              </a:rPr>
              <a:t>Zusammenarbeit mit Landschaftspflegeverband</a:t>
            </a:r>
          </a:p>
        </p:txBody>
      </p:sp>
    </p:spTree>
    <p:extLst>
      <p:ext uri="{BB962C8B-B14F-4D97-AF65-F5344CB8AC3E}">
        <p14:creationId xmlns:p14="http://schemas.microsoft.com/office/powerpoint/2010/main" val="11139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eck 131"/>
          <p:cNvSpPr/>
          <p:nvPr/>
        </p:nvSpPr>
        <p:spPr>
          <a:xfrm>
            <a:off x="-2712" y="0"/>
            <a:ext cx="9146712" cy="152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9" name="Gruppieren 128"/>
          <p:cNvGrpSpPr/>
          <p:nvPr/>
        </p:nvGrpSpPr>
        <p:grpSpPr>
          <a:xfrm>
            <a:off x="-2712" y="1219200"/>
            <a:ext cx="9386198" cy="5725886"/>
            <a:chOff x="353085" y="1039572"/>
            <a:chExt cx="8093753" cy="515496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085" y="1060110"/>
              <a:ext cx="8028384" cy="5134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Rechteck 5"/>
            <p:cNvSpPr/>
            <p:nvPr/>
          </p:nvSpPr>
          <p:spPr>
            <a:xfrm>
              <a:off x="5861189" y="1060110"/>
              <a:ext cx="2472142" cy="3090910"/>
            </a:xfrm>
            <a:prstGeom prst="rect">
              <a:avLst/>
            </a:prstGeom>
            <a:solidFill>
              <a:schemeClr val="bg1">
                <a:lumMod val="9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6"/>
            <p:cNvSpPr/>
            <p:nvPr/>
          </p:nvSpPr>
          <p:spPr>
            <a:xfrm>
              <a:off x="712570" y="1183588"/>
              <a:ext cx="360040" cy="36004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Ellipse 7"/>
            <p:cNvSpPr/>
            <p:nvPr/>
          </p:nvSpPr>
          <p:spPr>
            <a:xfrm>
              <a:off x="712570" y="2070342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/>
            <p:cNvSpPr/>
            <p:nvPr/>
          </p:nvSpPr>
          <p:spPr>
            <a:xfrm>
              <a:off x="676613" y="2533833"/>
              <a:ext cx="540000" cy="54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9"/>
            <p:cNvSpPr/>
            <p:nvPr/>
          </p:nvSpPr>
          <p:spPr>
            <a:xfrm>
              <a:off x="1720757" y="2803796"/>
              <a:ext cx="252000" cy="252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097277" y="4711980"/>
              <a:ext cx="540000" cy="54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412957" y="2911820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2"/>
            <p:cNvSpPr/>
            <p:nvPr/>
          </p:nvSpPr>
          <p:spPr>
            <a:xfrm>
              <a:off x="2692837" y="5360052"/>
              <a:ext cx="360000" cy="36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13"/>
            <p:cNvSpPr/>
            <p:nvPr/>
          </p:nvSpPr>
          <p:spPr>
            <a:xfrm>
              <a:off x="2965170" y="5468776"/>
              <a:ext cx="360000" cy="36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14"/>
            <p:cNvSpPr/>
            <p:nvPr/>
          </p:nvSpPr>
          <p:spPr>
            <a:xfrm>
              <a:off x="1972757" y="2535051"/>
              <a:ext cx="540000" cy="54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2185881" y="2638309"/>
              <a:ext cx="540000" cy="54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16"/>
            <p:cNvSpPr/>
            <p:nvPr/>
          </p:nvSpPr>
          <p:spPr>
            <a:xfrm>
              <a:off x="1972757" y="2838611"/>
              <a:ext cx="540000" cy="54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/>
            <p:cNvSpPr/>
            <p:nvPr/>
          </p:nvSpPr>
          <p:spPr>
            <a:xfrm>
              <a:off x="5933197" y="1069830"/>
              <a:ext cx="360000" cy="36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25737" y="1185750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B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748621" y="2038392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448981" y="2902488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766640" y="2619167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N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684765" y="2758472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N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1972757" y="2542448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N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455881" y="2694848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N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 flipH="1">
              <a:off x="2075285" y="3046504"/>
              <a:ext cx="545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N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 flipH="1">
              <a:off x="5933197" y="1069830"/>
              <a:ext cx="272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N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 flipH="1">
              <a:off x="4230891" y="4797314"/>
              <a:ext cx="272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N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 flipH="1">
              <a:off x="2980869" y="5468776"/>
              <a:ext cx="272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N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 flipH="1">
              <a:off x="2687598" y="5350720"/>
              <a:ext cx="352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N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6221229" y="1039572"/>
              <a:ext cx="1667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... Nadelbäume </a:t>
              </a:r>
            </a:p>
          </p:txBody>
        </p:sp>
        <p:sp>
          <p:nvSpPr>
            <p:cNvPr id="32" name="Ellipse 31"/>
            <p:cNvSpPr/>
            <p:nvPr/>
          </p:nvSpPr>
          <p:spPr>
            <a:xfrm>
              <a:off x="5933197" y="1471660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5951256" y="1440387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6221229" y="1462328"/>
              <a:ext cx="160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... Apfelbäume </a:t>
              </a:r>
            </a:p>
          </p:txBody>
        </p:sp>
        <p:sp>
          <p:nvSpPr>
            <p:cNvPr id="35" name="Ellipse 34"/>
            <p:cNvSpPr/>
            <p:nvPr/>
          </p:nvSpPr>
          <p:spPr>
            <a:xfrm>
              <a:off x="5933197" y="1903708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969261" y="1872435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B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221229" y="1894376"/>
              <a:ext cx="1734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... Birnenbäume </a:t>
              </a:r>
            </a:p>
          </p:txBody>
        </p:sp>
        <p:sp>
          <p:nvSpPr>
            <p:cNvPr id="38" name="Ellipse 37"/>
            <p:cNvSpPr/>
            <p:nvPr/>
          </p:nvSpPr>
          <p:spPr>
            <a:xfrm>
              <a:off x="5933197" y="2294981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5951256" y="2263708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K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6221229" y="2254416"/>
              <a:ext cx="1676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... Kirschbäume </a:t>
              </a:r>
            </a:p>
          </p:txBody>
        </p:sp>
        <p:sp>
          <p:nvSpPr>
            <p:cNvPr id="41" name="Ellipse 40"/>
            <p:cNvSpPr/>
            <p:nvPr/>
          </p:nvSpPr>
          <p:spPr>
            <a:xfrm>
              <a:off x="5933197" y="2705088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5933197" y="2695756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M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6221229" y="2686464"/>
              <a:ext cx="2225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... Pflaume / Marunke</a:t>
              </a:r>
            </a:p>
          </p:txBody>
        </p:sp>
        <p:sp>
          <p:nvSpPr>
            <p:cNvPr id="44" name="Ellipse 43"/>
            <p:cNvSpPr/>
            <p:nvPr/>
          </p:nvSpPr>
          <p:spPr>
            <a:xfrm rot="1359726">
              <a:off x="3880909" y="5251980"/>
              <a:ext cx="540000" cy="763448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 rot="1359726">
              <a:off x="3988981" y="5452472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M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3340949" y="5576116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3377033" y="5566784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M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8" name="Ellipse 47"/>
            <p:cNvSpPr/>
            <p:nvPr/>
          </p:nvSpPr>
          <p:spPr>
            <a:xfrm>
              <a:off x="1108701" y="2079634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1144752" y="2047684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0" name="Ellipse 49"/>
            <p:cNvSpPr/>
            <p:nvPr/>
          </p:nvSpPr>
          <p:spPr>
            <a:xfrm>
              <a:off x="1540749" y="2119732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1576800" y="2087782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2" name="Ellipse 51"/>
            <p:cNvSpPr/>
            <p:nvPr/>
          </p:nvSpPr>
          <p:spPr>
            <a:xfrm>
              <a:off x="1180669" y="2587804"/>
              <a:ext cx="540000" cy="54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342704" y="2673138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N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54" name="Ellipse 53"/>
            <p:cNvSpPr/>
            <p:nvPr/>
          </p:nvSpPr>
          <p:spPr>
            <a:xfrm>
              <a:off x="1612757" y="1647586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1648808" y="1615636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6" name="Ellipse 55"/>
            <p:cNvSpPr/>
            <p:nvPr/>
          </p:nvSpPr>
          <p:spPr>
            <a:xfrm>
              <a:off x="2044805" y="1903708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2080856" y="1871758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8" name="Ellipse 57"/>
            <p:cNvSpPr/>
            <p:nvPr/>
          </p:nvSpPr>
          <p:spPr>
            <a:xfrm>
              <a:off x="2476853" y="2191740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2512904" y="2159790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4107353" y="3381200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143377" y="3371868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mtClean="0">
                  <a:solidFill>
                    <a:schemeClr val="accent6">
                      <a:lumMod val="75000"/>
                    </a:schemeClr>
                  </a:solidFill>
                </a:rPr>
                <a:t>M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>
              <a:off x="5213117" y="3660922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5249168" y="3628972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4" name="Ellipse 63"/>
            <p:cNvSpPr/>
            <p:nvPr/>
          </p:nvSpPr>
          <p:spPr>
            <a:xfrm>
              <a:off x="2425446" y="3199812"/>
              <a:ext cx="540000" cy="54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2548821" y="3260431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K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6" name="Ellipse 65"/>
            <p:cNvSpPr/>
            <p:nvPr/>
          </p:nvSpPr>
          <p:spPr>
            <a:xfrm>
              <a:off x="2548861" y="3813638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2584912" y="3781688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B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8" name="Ellipse 67"/>
            <p:cNvSpPr/>
            <p:nvPr/>
          </p:nvSpPr>
          <p:spPr>
            <a:xfrm>
              <a:off x="2548821" y="4207964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2584872" y="4176014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0" name="Ellipse 69"/>
            <p:cNvSpPr/>
            <p:nvPr/>
          </p:nvSpPr>
          <p:spPr>
            <a:xfrm>
              <a:off x="2260789" y="4366369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2296840" y="4334419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B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2" name="Ellipse 71"/>
            <p:cNvSpPr/>
            <p:nvPr/>
          </p:nvSpPr>
          <p:spPr>
            <a:xfrm>
              <a:off x="2980869" y="3381200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3016920" y="3349250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B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4" name="Ellipse 73"/>
            <p:cNvSpPr/>
            <p:nvPr/>
          </p:nvSpPr>
          <p:spPr>
            <a:xfrm>
              <a:off x="3196933" y="4743930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3232984" y="4711980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6" name="Ellipse 75"/>
            <p:cNvSpPr/>
            <p:nvPr/>
          </p:nvSpPr>
          <p:spPr>
            <a:xfrm>
              <a:off x="3870891" y="4112430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3906942" y="4080480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8" name="Ellipse 77"/>
            <p:cNvSpPr/>
            <p:nvPr/>
          </p:nvSpPr>
          <p:spPr>
            <a:xfrm>
              <a:off x="3681092" y="4567964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3717143" y="4536014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0" name="Ellipse 79"/>
            <p:cNvSpPr/>
            <p:nvPr/>
          </p:nvSpPr>
          <p:spPr>
            <a:xfrm>
              <a:off x="3484925" y="5144068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3520976" y="5112118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2" name="Ellipse 81"/>
            <p:cNvSpPr/>
            <p:nvPr/>
          </p:nvSpPr>
          <p:spPr>
            <a:xfrm>
              <a:off x="3340909" y="3415876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3376933" y="3406544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</a:p>
          </p:txBody>
        </p:sp>
        <p:sp>
          <p:nvSpPr>
            <p:cNvPr id="84" name="Ellipse 83"/>
            <p:cNvSpPr/>
            <p:nvPr/>
          </p:nvSpPr>
          <p:spPr>
            <a:xfrm>
              <a:off x="3268941" y="4063948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3304965" y="4054616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</a:p>
          </p:txBody>
        </p:sp>
        <p:sp>
          <p:nvSpPr>
            <p:cNvPr id="86" name="Ellipse 85"/>
            <p:cNvSpPr/>
            <p:nvPr/>
          </p:nvSpPr>
          <p:spPr>
            <a:xfrm>
              <a:off x="2908901" y="4423988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2944925" y="4414656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</a:p>
          </p:txBody>
        </p:sp>
        <p:sp>
          <p:nvSpPr>
            <p:cNvPr id="88" name="Ellipse 87"/>
            <p:cNvSpPr/>
            <p:nvPr/>
          </p:nvSpPr>
          <p:spPr>
            <a:xfrm>
              <a:off x="2692837" y="5072060"/>
              <a:ext cx="360000" cy="3600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2728861" y="5062728"/>
              <a:ext cx="17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</a:p>
          </p:txBody>
        </p:sp>
        <p:sp>
          <p:nvSpPr>
            <p:cNvPr id="90" name="Ellipse 89"/>
            <p:cNvSpPr/>
            <p:nvPr/>
          </p:nvSpPr>
          <p:spPr>
            <a:xfrm>
              <a:off x="2980869" y="2489064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Ellipse 90"/>
            <p:cNvSpPr/>
            <p:nvPr/>
          </p:nvSpPr>
          <p:spPr>
            <a:xfrm>
              <a:off x="2620869" y="2695796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2578484" y="2686464"/>
              <a:ext cx="6480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93" name="Ellipse 92"/>
            <p:cNvSpPr/>
            <p:nvPr/>
          </p:nvSpPr>
          <p:spPr>
            <a:xfrm>
              <a:off x="2585113" y="4702671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2548821" y="4693339"/>
              <a:ext cx="6325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95" name="Ellipse 94"/>
            <p:cNvSpPr/>
            <p:nvPr/>
          </p:nvSpPr>
          <p:spPr>
            <a:xfrm>
              <a:off x="3052917" y="5288084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2995226" y="5289143"/>
              <a:ext cx="5921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97" name="Ellipse 96"/>
            <p:cNvSpPr/>
            <p:nvPr/>
          </p:nvSpPr>
          <p:spPr>
            <a:xfrm>
              <a:off x="3772997" y="4937336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3737013" y="4928004"/>
              <a:ext cx="540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99" name="Ellipse 98"/>
            <p:cNvSpPr/>
            <p:nvPr/>
          </p:nvSpPr>
          <p:spPr>
            <a:xfrm>
              <a:off x="3989021" y="3713200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3942028" y="3703868"/>
              <a:ext cx="7200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101" name="Ellipse 100"/>
            <p:cNvSpPr/>
            <p:nvPr/>
          </p:nvSpPr>
          <p:spPr>
            <a:xfrm>
              <a:off x="4709101" y="3425168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4662108" y="3415836"/>
              <a:ext cx="6840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103" name="Ellipse 102"/>
            <p:cNvSpPr/>
            <p:nvPr/>
          </p:nvSpPr>
          <p:spPr>
            <a:xfrm>
              <a:off x="5717173" y="3991940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Textfeld 103"/>
            <p:cNvSpPr txBox="1"/>
            <p:nvPr/>
          </p:nvSpPr>
          <p:spPr>
            <a:xfrm>
              <a:off x="5681189" y="3982608"/>
              <a:ext cx="9720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105" name="Ellipse 104"/>
            <p:cNvSpPr/>
            <p:nvPr/>
          </p:nvSpPr>
          <p:spPr>
            <a:xfrm>
              <a:off x="6365285" y="4351980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>
              <a:spLocks noChangeAspect="1"/>
            </p:cNvSpPr>
            <p:nvPr/>
          </p:nvSpPr>
          <p:spPr>
            <a:xfrm>
              <a:off x="6319567" y="4342648"/>
              <a:ext cx="6217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107" name="Ellipse 106"/>
            <p:cNvSpPr/>
            <p:nvPr/>
          </p:nvSpPr>
          <p:spPr>
            <a:xfrm>
              <a:off x="6941309" y="4640012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6905325" y="4630680"/>
              <a:ext cx="5400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109" name="Ellipse 108"/>
            <p:cNvSpPr/>
            <p:nvPr/>
          </p:nvSpPr>
          <p:spPr>
            <a:xfrm>
              <a:off x="3917013" y="2983828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3700949" y="3415876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Ellipse 110"/>
            <p:cNvSpPr/>
            <p:nvPr/>
          </p:nvSpPr>
          <p:spPr>
            <a:xfrm rot="1298040">
              <a:off x="4359239" y="3940604"/>
              <a:ext cx="360000" cy="1296104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4349021" y="4332420"/>
              <a:ext cx="4881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BS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113" name="Ellipse 112"/>
            <p:cNvSpPr/>
            <p:nvPr/>
          </p:nvSpPr>
          <p:spPr>
            <a:xfrm>
              <a:off x="5933197" y="3127844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5879127" y="3127804"/>
              <a:ext cx="486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115" name="Textfeld 114"/>
            <p:cNvSpPr txBox="1"/>
            <p:nvPr/>
          </p:nvSpPr>
          <p:spPr>
            <a:xfrm>
              <a:off x="6221229" y="3119093"/>
              <a:ext cx="2144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... Neu - </a:t>
              </a:r>
              <a:r>
                <a:rPr lang="de-DE" b="1" dirty="0" err="1" smtClean="0">
                  <a:solidFill>
                    <a:srgbClr val="00B050"/>
                  </a:solidFill>
                </a:rPr>
                <a:t>ObstBäume</a:t>
              </a:r>
              <a:r>
                <a:rPr lang="de-DE" sz="1400" b="1" dirty="0" smtClean="0">
                  <a:solidFill>
                    <a:srgbClr val="00B050"/>
                  </a:solidFill>
                </a:rPr>
                <a:t> </a:t>
              </a:r>
            </a:p>
          </p:txBody>
        </p:sp>
        <p:cxnSp>
          <p:nvCxnSpPr>
            <p:cNvPr id="120" name="Gerade Verbindung 29"/>
            <p:cNvCxnSpPr/>
            <p:nvPr/>
          </p:nvCxnSpPr>
          <p:spPr>
            <a:xfrm>
              <a:off x="1342704" y="1409484"/>
              <a:ext cx="3726397" cy="2124432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feld 120"/>
            <p:cNvSpPr txBox="1"/>
            <p:nvPr/>
          </p:nvSpPr>
          <p:spPr>
            <a:xfrm>
              <a:off x="2947352" y="2489488"/>
              <a:ext cx="6480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3886603" y="2974496"/>
              <a:ext cx="6480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3672886" y="3381200"/>
              <a:ext cx="6480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OB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124" name="Textfeld 123"/>
            <p:cNvSpPr txBox="1"/>
            <p:nvPr/>
          </p:nvSpPr>
          <p:spPr>
            <a:xfrm>
              <a:off x="5879127" y="3549979"/>
              <a:ext cx="486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BS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125" name="Textfeld 124"/>
            <p:cNvSpPr txBox="1"/>
            <p:nvPr/>
          </p:nvSpPr>
          <p:spPr>
            <a:xfrm>
              <a:off x="6203291" y="3550560"/>
              <a:ext cx="17818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... Neu – Beeren-</a:t>
              </a:r>
              <a:br>
                <a:rPr lang="de-DE" b="1" dirty="0" smtClean="0">
                  <a:solidFill>
                    <a:srgbClr val="00B050"/>
                  </a:solidFill>
                </a:rPr>
              </a:br>
              <a:r>
                <a:rPr lang="de-DE" b="1" dirty="0" smtClean="0">
                  <a:solidFill>
                    <a:srgbClr val="00B050"/>
                  </a:solidFill>
                </a:rPr>
                <a:t>     </a:t>
              </a:r>
              <a:r>
                <a:rPr lang="de-DE" b="1" dirty="0" err="1" smtClean="0">
                  <a:solidFill>
                    <a:srgbClr val="00B050"/>
                  </a:solidFill>
                </a:rPr>
                <a:t>sträucher</a:t>
              </a:r>
              <a:r>
                <a:rPr lang="de-DE" sz="1400" b="1" dirty="0" smtClean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126" name="Ellipse 125"/>
            <p:cNvSpPr/>
            <p:nvPr/>
          </p:nvSpPr>
          <p:spPr>
            <a:xfrm>
              <a:off x="5933237" y="3559892"/>
              <a:ext cx="360000" cy="360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27" name="Gerade Verbindung mit Pfeil 126"/>
            <p:cNvCxnSpPr/>
            <p:nvPr/>
          </p:nvCxnSpPr>
          <p:spPr>
            <a:xfrm rot="10800000" flipV="1">
              <a:off x="3861092" y="2457114"/>
              <a:ext cx="506185" cy="346682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feld 127"/>
            <p:cNvSpPr txBox="1"/>
            <p:nvPr/>
          </p:nvSpPr>
          <p:spPr>
            <a:xfrm>
              <a:off x="4379893" y="2252669"/>
              <a:ext cx="714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chemeClr val="accent6">
                      <a:lumMod val="50000"/>
                    </a:schemeClr>
                  </a:solidFill>
                </a:rPr>
                <a:t>Zaun</a:t>
              </a:r>
              <a:endParaRPr lang="de-DE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30" name="Grafik 1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" y="76200"/>
            <a:ext cx="1695490" cy="772216"/>
          </a:xfrm>
          <a:prstGeom prst="rect">
            <a:avLst/>
          </a:prstGeom>
        </p:spPr>
      </p:pic>
      <p:sp>
        <p:nvSpPr>
          <p:cNvPr id="131" name="Textfeld 130"/>
          <p:cNvSpPr txBox="1"/>
          <p:nvPr/>
        </p:nvSpPr>
        <p:spPr>
          <a:xfrm>
            <a:off x="1686544" y="451206"/>
            <a:ext cx="7434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0066"/>
                </a:solidFill>
              </a:rPr>
              <a:t>Baumbestand- Ist-Zustand und Planung</a:t>
            </a:r>
            <a:endParaRPr lang="de-DE" sz="3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7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2712" y="0"/>
            <a:ext cx="9146712" cy="152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5" y="76200"/>
            <a:ext cx="1695490" cy="77221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7"/>
          <a:stretch/>
        </p:blipFill>
        <p:spPr>
          <a:xfrm>
            <a:off x="-2712" y="1528300"/>
            <a:ext cx="9146712" cy="531881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673770" y="263641"/>
            <a:ext cx="7434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66"/>
                </a:solidFill>
              </a:rPr>
              <a:t>Biosphärenreservat Oberlausitzer Teich- und Heidelandschaft- </a:t>
            </a:r>
            <a:r>
              <a:rPr lang="de-DE" sz="2800" dirty="0" err="1" smtClean="0">
                <a:solidFill>
                  <a:srgbClr val="000066"/>
                </a:solidFill>
              </a:rPr>
              <a:t>Kreba</a:t>
            </a:r>
            <a:r>
              <a:rPr lang="de-DE" sz="2800" dirty="0" smtClean="0">
                <a:solidFill>
                  <a:srgbClr val="000066"/>
                </a:solidFill>
              </a:rPr>
              <a:t>-Neudo</a:t>
            </a:r>
            <a:r>
              <a:rPr lang="de-DE" sz="3200" dirty="0" smtClean="0">
                <a:solidFill>
                  <a:srgbClr val="000066"/>
                </a:solidFill>
              </a:rPr>
              <a:t>rf </a:t>
            </a:r>
            <a:endParaRPr lang="de-DE" sz="3200" dirty="0">
              <a:solidFill>
                <a:srgbClr val="000066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2425" y="5061856"/>
            <a:ext cx="6128657" cy="1631216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66"/>
                </a:solidFill>
              </a:rPr>
              <a:t>Wiese ist Teil eines Natur-Erlebnispfades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66"/>
                </a:solidFill>
              </a:rPr>
              <a:t>Nutzung auch durch die Schule der Gemeinde, Ausbau als Grünes Klassenzimmer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66"/>
                </a:solidFill>
              </a:rPr>
              <a:t>Thema u.a. „Insekten auf der Streuobstwiese“, Anlage </a:t>
            </a:r>
            <a:r>
              <a:rPr lang="de-DE" sz="2000" dirty="0">
                <a:solidFill>
                  <a:srgbClr val="000066"/>
                </a:solidFill>
              </a:rPr>
              <a:t>eines </a:t>
            </a:r>
            <a:r>
              <a:rPr lang="de-DE" sz="2000" dirty="0" smtClean="0">
                <a:solidFill>
                  <a:srgbClr val="000066"/>
                </a:solidFill>
              </a:rPr>
              <a:t>Trachtgartens </a:t>
            </a:r>
            <a:endParaRPr lang="de-DE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5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569</Words>
  <Application>Microsoft Office PowerPoint</Application>
  <PresentationFormat>Bildschirmpräsentation (4:3)</PresentationFormat>
  <Paragraphs>152</Paragraphs>
  <Slides>13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LeMa</dc:creator>
  <cp:lastModifiedBy>LaNU</cp:lastModifiedBy>
  <cp:revision>35</cp:revision>
  <dcterms:created xsi:type="dcterms:W3CDTF">2020-01-03T14:56:55Z</dcterms:created>
  <dcterms:modified xsi:type="dcterms:W3CDTF">2020-01-10T21:15:46Z</dcterms:modified>
</cp:coreProperties>
</file>