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1" r:id="rId1"/>
    <p:sldMasterId id="2147483693" r:id="rId2"/>
  </p:sldMasterIdLst>
  <p:notesMasterIdLst>
    <p:notesMasterId r:id="rId22"/>
  </p:notesMasterIdLst>
  <p:sldIdLst>
    <p:sldId id="266" r:id="rId3"/>
    <p:sldId id="301" r:id="rId4"/>
    <p:sldId id="304" r:id="rId5"/>
    <p:sldId id="300" r:id="rId6"/>
    <p:sldId id="295" r:id="rId7"/>
    <p:sldId id="297" r:id="rId8"/>
    <p:sldId id="298" r:id="rId9"/>
    <p:sldId id="302" r:id="rId10"/>
    <p:sldId id="306" r:id="rId11"/>
    <p:sldId id="307" r:id="rId12"/>
    <p:sldId id="308" r:id="rId13"/>
    <p:sldId id="309" r:id="rId14"/>
    <p:sldId id="310" r:id="rId15"/>
    <p:sldId id="311" r:id="rId16"/>
    <p:sldId id="303" r:id="rId17"/>
    <p:sldId id="313" r:id="rId18"/>
    <p:sldId id="314" r:id="rId19"/>
    <p:sldId id="315" r:id="rId20"/>
    <p:sldId id="317" r:id="rId21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FF00FF"/>
    <a:srgbClr val="008000"/>
    <a:srgbClr val="009900"/>
    <a:srgbClr val="FF9900"/>
    <a:srgbClr val="0066FF"/>
    <a:srgbClr val="5BD4FF"/>
    <a:srgbClr val="FFD961"/>
    <a:srgbClr val="DDF0C8"/>
    <a:srgbClr val="D0EA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444" autoAdjust="0"/>
    <p:restoredTop sz="94645" autoAdjust="0"/>
  </p:normalViewPr>
  <p:slideViewPr>
    <p:cSldViewPr>
      <p:cViewPr varScale="1">
        <p:scale>
          <a:sx n="109" d="100"/>
          <a:sy n="109" d="100"/>
        </p:scale>
        <p:origin x="1458" y="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6A64F3-BFAB-4393-AF26-C9D4FBE8510A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74BC0439-445B-4F03-AA7D-DE55DBE94065}">
      <dgm:prSet custT="1"/>
      <dgm:spPr/>
      <dgm:t>
        <a:bodyPr/>
        <a:lstStyle/>
        <a:p>
          <a:pPr rtl="0"/>
          <a:r>
            <a:rPr lang="de-DE" sz="1800" dirty="0" err="1" smtClean="0"/>
            <a:t>Klimaresilienz</a:t>
          </a:r>
          <a:r>
            <a:rPr lang="de-DE" sz="1800" dirty="0" smtClean="0"/>
            <a:t> durch Vielfalt in Fruchtfolgen &amp; Öko-Systemen</a:t>
          </a:r>
          <a:endParaRPr lang="de-DE" sz="1800" dirty="0"/>
        </a:p>
      </dgm:t>
    </dgm:pt>
    <dgm:pt modelId="{FD62BE1E-D847-4621-9014-7011D825E09C}" type="parTrans" cxnId="{7C2D1146-C776-4E76-B902-5008E64C1463}">
      <dgm:prSet/>
      <dgm:spPr/>
      <dgm:t>
        <a:bodyPr/>
        <a:lstStyle/>
        <a:p>
          <a:endParaRPr lang="de-DE"/>
        </a:p>
      </dgm:t>
    </dgm:pt>
    <dgm:pt modelId="{DD7DB5DD-064E-42C2-9680-0D68E360B97C}" type="sibTrans" cxnId="{7C2D1146-C776-4E76-B902-5008E64C1463}">
      <dgm:prSet/>
      <dgm:spPr/>
      <dgm:t>
        <a:bodyPr/>
        <a:lstStyle/>
        <a:p>
          <a:endParaRPr lang="de-DE"/>
        </a:p>
      </dgm:t>
    </dgm:pt>
    <dgm:pt modelId="{F234542D-8DAD-49DE-A9D1-CE1ABD8566E2}">
      <dgm:prSet custT="1"/>
      <dgm:spPr/>
      <dgm:t>
        <a:bodyPr/>
        <a:lstStyle/>
        <a:p>
          <a:pPr rtl="0"/>
          <a:r>
            <a:rPr lang="de-DE" sz="1800" dirty="0" smtClean="0"/>
            <a:t>regionale, fleischarme Ernährung &amp; Weide für Wiederkäuer </a:t>
          </a:r>
          <a:endParaRPr lang="de-DE" sz="1800" dirty="0"/>
        </a:p>
      </dgm:t>
    </dgm:pt>
    <dgm:pt modelId="{2FD280E4-FC97-4D27-903A-4668CAD9969A}" type="parTrans" cxnId="{CF9D3F7D-D21C-4462-A8AD-56E502C3D629}">
      <dgm:prSet/>
      <dgm:spPr/>
      <dgm:t>
        <a:bodyPr/>
        <a:lstStyle/>
        <a:p>
          <a:endParaRPr lang="de-DE"/>
        </a:p>
      </dgm:t>
    </dgm:pt>
    <dgm:pt modelId="{6D0A9E36-DB20-4C4F-B75E-050251AF7FE1}" type="sibTrans" cxnId="{CF9D3F7D-D21C-4462-A8AD-56E502C3D629}">
      <dgm:prSet/>
      <dgm:spPr/>
      <dgm:t>
        <a:bodyPr/>
        <a:lstStyle/>
        <a:p>
          <a:endParaRPr lang="de-DE"/>
        </a:p>
      </dgm:t>
    </dgm:pt>
    <dgm:pt modelId="{FE966CBF-221F-455B-95A1-D64462C7A7DA}">
      <dgm:prSet custT="1"/>
      <dgm:spPr/>
      <dgm:t>
        <a:bodyPr/>
        <a:lstStyle/>
        <a:p>
          <a:pPr rtl="0"/>
          <a:r>
            <a:rPr lang="de-DE" sz="1800" dirty="0" smtClean="0"/>
            <a:t>mehr Ökolandbau &amp; umweltfreundlicher </a:t>
          </a:r>
          <a:br>
            <a:rPr lang="de-DE" sz="1800" dirty="0" smtClean="0"/>
          </a:br>
          <a:r>
            <a:rPr lang="de-DE" sz="1800" dirty="0" smtClean="0"/>
            <a:t>Landbau</a:t>
          </a:r>
          <a:endParaRPr lang="de-DE" sz="1800" dirty="0"/>
        </a:p>
      </dgm:t>
    </dgm:pt>
    <dgm:pt modelId="{3DF29C88-05A5-4468-B434-BEF881A2ACE9}" type="parTrans" cxnId="{2ABC6E0D-3CDE-48D6-8789-FEB0EE4B4872}">
      <dgm:prSet/>
      <dgm:spPr/>
      <dgm:t>
        <a:bodyPr/>
        <a:lstStyle/>
        <a:p>
          <a:endParaRPr lang="de-DE"/>
        </a:p>
      </dgm:t>
    </dgm:pt>
    <dgm:pt modelId="{6E04C498-4DBE-4F11-9DE3-BBAFC3794AAE}" type="sibTrans" cxnId="{2ABC6E0D-3CDE-48D6-8789-FEB0EE4B4872}">
      <dgm:prSet/>
      <dgm:spPr/>
      <dgm:t>
        <a:bodyPr/>
        <a:lstStyle/>
        <a:p>
          <a:endParaRPr lang="de-DE"/>
        </a:p>
      </dgm:t>
    </dgm:pt>
    <dgm:pt modelId="{E4DF5C52-2B25-4F0D-A3BC-3380482DDC00}">
      <dgm:prSet custT="1"/>
      <dgm:spPr/>
      <dgm:t>
        <a:bodyPr/>
        <a:lstStyle/>
        <a:p>
          <a:pPr rtl="0"/>
          <a:r>
            <a:rPr lang="de-DE" sz="1800" dirty="0" smtClean="0"/>
            <a:t>Stärkung regionale </a:t>
          </a:r>
          <a:br>
            <a:rPr lang="de-DE" sz="1800" dirty="0" smtClean="0"/>
          </a:br>
          <a:r>
            <a:rPr lang="de-DE" sz="1800" dirty="0" smtClean="0"/>
            <a:t>Lebensmittelmärkte weltweit</a:t>
          </a:r>
          <a:endParaRPr lang="de-DE" sz="1800" dirty="0"/>
        </a:p>
      </dgm:t>
    </dgm:pt>
    <dgm:pt modelId="{73FEFA93-C167-4106-A560-E633DC33C29E}" type="parTrans" cxnId="{E5226F0E-BF39-4B50-A76D-BC245B79AC38}">
      <dgm:prSet/>
      <dgm:spPr/>
      <dgm:t>
        <a:bodyPr/>
        <a:lstStyle/>
        <a:p>
          <a:endParaRPr lang="de-DE"/>
        </a:p>
      </dgm:t>
    </dgm:pt>
    <dgm:pt modelId="{8B0CED81-D1DA-4FB4-86BA-C74CC2C44BD6}" type="sibTrans" cxnId="{E5226F0E-BF39-4B50-A76D-BC245B79AC38}">
      <dgm:prSet/>
      <dgm:spPr/>
      <dgm:t>
        <a:bodyPr/>
        <a:lstStyle/>
        <a:p>
          <a:endParaRPr lang="de-DE"/>
        </a:p>
      </dgm:t>
    </dgm:pt>
    <dgm:pt modelId="{5CE6D866-927B-4F21-8082-94DA30CA01FC}">
      <dgm:prSet custT="1"/>
      <dgm:spPr/>
      <dgm:t>
        <a:bodyPr/>
        <a:lstStyle/>
        <a:p>
          <a:pPr rtl="0"/>
          <a:r>
            <a:rPr lang="de-DE" sz="1800" dirty="0" smtClean="0"/>
            <a:t>Kurze </a:t>
          </a:r>
          <a:r>
            <a:rPr lang="de-DE" sz="1800" dirty="0" err="1" smtClean="0"/>
            <a:t>resiliente</a:t>
          </a:r>
          <a:r>
            <a:rPr lang="de-DE" sz="1800" dirty="0" smtClean="0"/>
            <a:t> Wert-schöpfungs-ketten </a:t>
          </a:r>
          <a:br>
            <a:rPr lang="de-DE" sz="1800" dirty="0" smtClean="0"/>
          </a:br>
          <a:endParaRPr lang="de-DE" sz="1800" dirty="0"/>
        </a:p>
      </dgm:t>
    </dgm:pt>
    <dgm:pt modelId="{7A911F10-22F3-4C80-BBF0-9C5E2C73FE58}" type="parTrans" cxnId="{8CE9254F-3657-42E4-B9FF-8BCB13FD5449}">
      <dgm:prSet/>
      <dgm:spPr/>
      <dgm:t>
        <a:bodyPr/>
        <a:lstStyle/>
        <a:p>
          <a:endParaRPr lang="de-DE"/>
        </a:p>
      </dgm:t>
    </dgm:pt>
    <dgm:pt modelId="{0C63A6E0-CCD7-431E-BD4B-7DB7A711AD31}" type="sibTrans" cxnId="{8CE9254F-3657-42E4-B9FF-8BCB13FD5449}">
      <dgm:prSet/>
      <dgm:spPr/>
      <dgm:t>
        <a:bodyPr/>
        <a:lstStyle/>
        <a:p>
          <a:endParaRPr lang="de-DE"/>
        </a:p>
      </dgm:t>
    </dgm:pt>
    <dgm:pt modelId="{1D1C4AD5-82F1-433C-83DA-194F4488F57F}" type="pres">
      <dgm:prSet presAssocID="{636A64F3-BFAB-4393-AF26-C9D4FBE8510A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2EE69B1B-C5A5-410E-AF2F-F9516BB80C30}" type="pres">
      <dgm:prSet presAssocID="{74BC0439-445B-4F03-AA7D-DE55DBE94065}" presName="circ1" presStyleLbl="vennNode1" presStyleIdx="0" presStyleCnt="5"/>
      <dgm:spPr>
        <a:solidFill>
          <a:srgbClr val="0070C0">
            <a:alpha val="50000"/>
          </a:srgbClr>
        </a:solidFill>
      </dgm:spPr>
    </dgm:pt>
    <dgm:pt modelId="{74F3ADC9-EA66-4B2D-A5E2-4BB6922FB46B}" type="pres">
      <dgm:prSet presAssocID="{74BC0439-445B-4F03-AA7D-DE55DBE94065}" presName="circ1Tx" presStyleLbl="revTx" presStyleIdx="0" presStyleCnt="0" custScaleX="206133" custLinFactNeighborX="2091" custLinFactNeighborY="3488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6258B17-07FE-48F7-B443-706AAD131E00}" type="pres">
      <dgm:prSet presAssocID="{F234542D-8DAD-49DE-A9D1-CE1ABD8566E2}" presName="circ2" presStyleLbl="vennNode1" presStyleIdx="1" presStyleCnt="5"/>
      <dgm:spPr>
        <a:solidFill>
          <a:srgbClr val="FFC000">
            <a:alpha val="50000"/>
          </a:srgbClr>
        </a:solidFill>
      </dgm:spPr>
    </dgm:pt>
    <dgm:pt modelId="{F05964C6-7357-4C9C-8406-83203B8E0F0C}" type="pres">
      <dgm:prSet presAssocID="{F234542D-8DAD-49DE-A9D1-CE1ABD8566E2}" presName="circ2Tx" presStyleLbl="revTx" presStyleIdx="0" presStyleCnt="0" custLinFactNeighborX="5319" custLinFactNeighborY="2156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7DEF331-F6AE-4501-97AC-BE282F0DE53A}" type="pres">
      <dgm:prSet presAssocID="{FE966CBF-221F-455B-95A1-D64462C7A7DA}" presName="circ3" presStyleLbl="vennNode1" presStyleIdx="2" presStyleCnt="5"/>
      <dgm:spPr>
        <a:solidFill>
          <a:srgbClr val="009900">
            <a:alpha val="50000"/>
          </a:srgbClr>
        </a:solidFill>
      </dgm:spPr>
    </dgm:pt>
    <dgm:pt modelId="{91F8FE37-8314-41C6-83FB-46134CB59F73}" type="pres">
      <dgm:prSet presAssocID="{FE966CBF-221F-455B-95A1-D64462C7A7DA}" presName="circ3Tx" presStyleLbl="revTx" presStyleIdx="0" presStyleCnt="0" custScaleX="170223" custLinFactNeighborX="15052" custLinFactNeighborY="-1225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3F8FF345-9826-4CCA-A5F6-4075089341D3}" type="pres">
      <dgm:prSet presAssocID="{E4DF5C52-2B25-4F0D-A3BC-3380482DDC00}" presName="circ4" presStyleLbl="vennNode1" presStyleIdx="3" presStyleCnt="5"/>
      <dgm:spPr>
        <a:solidFill>
          <a:schemeClr val="accent4">
            <a:lumMod val="75000"/>
            <a:lumOff val="25000"/>
            <a:alpha val="50000"/>
          </a:schemeClr>
        </a:solidFill>
      </dgm:spPr>
    </dgm:pt>
    <dgm:pt modelId="{93D82E21-4FFE-4AC9-9DEE-22AACEC42C6A}" type="pres">
      <dgm:prSet presAssocID="{E4DF5C52-2B25-4F0D-A3BC-3380482DDC00}" presName="circ4Tx" presStyleLbl="revTx" presStyleIdx="0" presStyleCnt="0" custScaleX="200325" custLinFactNeighborX="-38256" custLinFactNeighborY="187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8AD62E1-4E9F-4A68-9848-367C144708C8}" type="pres">
      <dgm:prSet presAssocID="{5CE6D866-927B-4F21-8082-94DA30CA01FC}" presName="circ5" presStyleLbl="vennNode1" presStyleIdx="4" presStyleCnt="5" custLinFactNeighborX="-263" custLinFactNeighborY="657"/>
      <dgm:spPr>
        <a:solidFill>
          <a:srgbClr val="FFFF00">
            <a:alpha val="50000"/>
          </a:srgbClr>
        </a:solidFill>
      </dgm:spPr>
    </dgm:pt>
    <dgm:pt modelId="{F0B8293D-F325-4994-866D-9562ED2007CE}" type="pres">
      <dgm:prSet presAssocID="{5CE6D866-927B-4F21-8082-94DA30CA01FC}" presName="circ5Tx" presStyleLbl="revTx" presStyleIdx="0" presStyleCnt="0" custScaleY="106789" custLinFactNeighborX="6302" custLinFactNeighborY="3241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E0A1355F-CAA9-40ED-8B04-89C2C0D61ED3}" type="presOf" srcId="{E4DF5C52-2B25-4F0D-A3BC-3380482DDC00}" destId="{93D82E21-4FFE-4AC9-9DEE-22AACEC42C6A}" srcOrd="0" destOrd="0" presId="urn:microsoft.com/office/officeart/2005/8/layout/venn1"/>
    <dgm:cxn modelId="{CF9D3F7D-D21C-4462-A8AD-56E502C3D629}" srcId="{636A64F3-BFAB-4393-AF26-C9D4FBE8510A}" destId="{F234542D-8DAD-49DE-A9D1-CE1ABD8566E2}" srcOrd="1" destOrd="0" parTransId="{2FD280E4-FC97-4D27-903A-4668CAD9969A}" sibTransId="{6D0A9E36-DB20-4C4F-B75E-050251AF7FE1}"/>
    <dgm:cxn modelId="{E97CE828-A8B1-437B-97B1-2A529F166A3C}" type="presOf" srcId="{FE966CBF-221F-455B-95A1-D64462C7A7DA}" destId="{91F8FE37-8314-41C6-83FB-46134CB59F73}" srcOrd="0" destOrd="0" presId="urn:microsoft.com/office/officeart/2005/8/layout/venn1"/>
    <dgm:cxn modelId="{ED5A22F5-9DEB-4E29-B8E8-BE02BD66532E}" type="presOf" srcId="{F234542D-8DAD-49DE-A9D1-CE1ABD8566E2}" destId="{F05964C6-7357-4C9C-8406-83203B8E0F0C}" srcOrd="0" destOrd="0" presId="urn:microsoft.com/office/officeart/2005/8/layout/venn1"/>
    <dgm:cxn modelId="{8AEF9B06-6A7E-4E3E-96DB-3BA3185A14B1}" type="presOf" srcId="{636A64F3-BFAB-4393-AF26-C9D4FBE8510A}" destId="{1D1C4AD5-82F1-433C-83DA-194F4488F57F}" srcOrd="0" destOrd="0" presId="urn:microsoft.com/office/officeart/2005/8/layout/venn1"/>
    <dgm:cxn modelId="{0B28455D-7822-4A0C-AF80-EC1A243EC5B8}" type="presOf" srcId="{5CE6D866-927B-4F21-8082-94DA30CA01FC}" destId="{F0B8293D-F325-4994-866D-9562ED2007CE}" srcOrd="0" destOrd="0" presId="urn:microsoft.com/office/officeart/2005/8/layout/venn1"/>
    <dgm:cxn modelId="{E5226F0E-BF39-4B50-A76D-BC245B79AC38}" srcId="{636A64F3-BFAB-4393-AF26-C9D4FBE8510A}" destId="{E4DF5C52-2B25-4F0D-A3BC-3380482DDC00}" srcOrd="3" destOrd="0" parTransId="{73FEFA93-C167-4106-A560-E633DC33C29E}" sibTransId="{8B0CED81-D1DA-4FB4-86BA-C74CC2C44BD6}"/>
    <dgm:cxn modelId="{8CE9254F-3657-42E4-B9FF-8BCB13FD5449}" srcId="{636A64F3-BFAB-4393-AF26-C9D4FBE8510A}" destId="{5CE6D866-927B-4F21-8082-94DA30CA01FC}" srcOrd="4" destOrd="0" parTransId="{7A911F10-22F3-4C80-BBF0-9C5E2C73FE58}" sibTransId="{0C63A6E0-CCD7-431E-BD4B-7DB7A711AD31}"/>
    <dgm:cxn modelId="{2ABC6E0D-3CDE-48D6-8789-FEB0EE4B4872}" srcId="{636A64F3-BFAB-4393-AF26-C9D4FBE8510A}" destId="{FE966CBF-221F-455B-95A1-D64462C7A7DA}" srcOrd="2" destOrd="0" parTransId="{3DF29C88-05A5-4468-B434-BEF881A2ACE9}" sibTransId="{6E04C498-4DBE-4F11-9DE3-BBAFC3794AAE}"/>
    <dgm:cxn modelId="{7C2D1146-C776-4E76-B902-5008E64C1463}" srcId="{636A64F3-BFAB-4393-AF26-C9D4FBE8510A}" destId="{74BC0439-445B-4F03-AA7D-DE55DBE94065}" srcOrd="0" destOrd="0" parTransId="{FD62BE1E-D847-4621-9014-7011D825E09C}" sibTransId="{DD7DB5DD-064E-42C2-9680-0D68E360B97C}"/>
    <dgm:cxn modelId="{513F4087-BFEF-4A0E-9FDD-1A633DFEFFEF}" type="presOf" srcId="{74BC0439-445B-4F03-AA7D-DE55DBE94065}" destId="{74F3ADC9-EA66-4B2D-A5E2-4BB6922FB46B}" srcOrd="0" destOrd="0" presId="urn:microsoft.com/office/officeart/2005/8/layout/venn1"/>
    <dgm:cxn modelId="{79DB156B-1A62-4D12-8682-4F322A6D9E5B}" type="presParOf" srcId="{1D1C4AD5-82F1-433C-83DA-194F4488F57F}" destId="{2EE69B1B-C5A5-410E-AF2F-F9516BB80C30}" srcOrd="0" destOrd="0" presId="urn:microsoft.com/office/officeart/2005/8/layout/venn1"/>
    <dgm:cxn modelId="{9E36540F-BE88-4AF5-B45E-49AA86911A11}" type="presParOf" srcId="{1D1C4AD5-82F1-433C-83DA-194F4488F57F}" destId="{74F3ADC9-EA66-4B2D-A5E2-4BB6922FB46B}" srcOrd="1" destOrd="0" presId="urn:microsoft.com/office/officeart/2005/8/layout/venn1"/>
    <dgm:cxn modelId="{6EDD5303-8BF9-445F-AD9B-7F9664EA852F}" type="presParOf" srcId="{1D1C4AD5-82F1-433C-83DA-194F4488F57F}" destId="{06258B17-07FE-48F7-B443-706AAD131E00}" srcOrd="2" destOrd="0" presId="urn:microsoft.com/office/officeart/2005/8/layout/venn1"/>
    <dgm:cxn modelId="{43461C27-02E2-43E5-8F5A-94A9E6E472F1}" type="presParOf" srcId="{1D1C4AD5-82F1-433C-83DA-194F4488F57F}" destId="{F05964C6-7357-4C9C-8406-83203B8E0F0C}" srcOrd="3" destOrd="0" presId="urn:microsoft.com/office/officeart/2005/8/layout/venn1"/>
    <dgm:cxn modelId="{6F68C4AC-1382-40EC-A6D3-229654BB197C}" type="presParOf" srcId="{1D1C4AD5-82F1-433C-83DA-194F4488F57F}" destId="{77DEF331-F6AE-4501-97AC-BE282F0DE53A}" srcOrd="4" destOrd="0" presId="urn:microsoft.com/office/officeart/2005/8/layout/venn1"/>
    <dgm:cxn modelId="{37777D95-584D-4B5D-BD01-09905079066E}" type="presParOf" srcId="{1D1C4AD5-82F1-433C-83DA-194F4488F57F}" destId="{91F8FE37-8314-41C6-83FB-46134CB59F73}" srcOrd="5" destOrd="0" presId="urn:microsoft.com/office/officeart/2005/8/layout/venn1"/>
    <dgm:cxn modelId="{CCFF91DB-2588-4146-B46D-4C60968AAB5E}" type="presParOf" srcId="{1D1C4AD5-82F1-433C-83DA-194F4488F57F}" destId="{3F8FF345-9826-4CCA-A5F6-4075089341D3}" srcOrd="6" destOrd="0" presId="urn:microsoft.com/office/officeart/2005/8/layout/venn1"/>
    <dgm:cxn modelId="{D4413301-F41B-44FB-86C9-1D8A9C8836A1}" type="presParOf" srcId="{1D1C4AD5-82F1-433C-83DA-194F4488F57F}" destId="{93D82E21-4FFE-4AC9-9DEE-22AACEC42C6A}" srcOrd="7" destOrd="0" presId="urn:microsoft.com/office/officeart/2005/8/layout/venn1"/>
    <dgm:cxn modelId="{74D535D7-A432-4DEE-BAB4-AC81508901BC}" type="presParOf" srcId="{1D1C4AD5-82F1-433C-83DA-194F4488F57F}" destId="{C8AD62E1-4E9F-4A68-9848-367C144708C8}" srcOrd="8" destOrd="0" presId="urn:microsoft.com/office/officeart/2005/8/layout/venn1"/>
    <dgm:cxn modelId="{08058CAC-0E8A-4A86-9678-89C6C3FAC5A6}" type="presParOf" srcId="{1D1C4AD5-82F1-433C-83DA-194F4488F57F}" destId="{F0B8293D-F325-4994-866D-9562ED2007CE}" srcOrd="9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E69B1B-C5A5-410E-AF2F-F9516BB80C30}">
      <dsp:nvSpPr>
        <dsp:cNvPr id="0" name=""/>
        <dsp:cNvSpPr/>
      </dsp:nvSpPr>
      <dsp:spPr>
        <a:xfrm>
          <a:off x="3492884" y="1292903"/>
          <a:ext cx="1587776" cy="1587776"/>
        </a:xfrm>
        <a:prstGeom prst="ellipse">
          <a:avLst/>
        </a:prstGeom>
        <a:solidFill>
          <a:srgbClr val="0070C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74F3ADC9-EA66-4B2D-A5E2-4BB6922FB46B}">
      <dsp:nvSpPr>
        <dsp:cNvPr id="0" name=""/>
        <dsp:cNvSpPr/>
      </dsp:nvSpPr>
      <dsp:spPr>
        <a:xfrm>
          <a:off x="2426985" y="371848"/>
          <a:ext cx="3796600" cy="1066078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 err="1" smtClean="0"/>
            <a:t>Klimaresilienz</a:t>
          </a:r>
          <a:r>
            <a:rPr lang="de-DE" sz="1800" kern="1200" dirty="0" smtClean="0"/>
            <a:t> durch Vielfalt in Fruchtfolgen &amp; Öko-Systemen</a:t>
          </a:r>
          <a:endParaRPr lang="de-DE" sz="1800" kern="1200" dirty="0"/>
        </a:p>
      </dsp:txBody>
      <dsp:txXfrm>
        <a:off x="2426985" y="371848"/>
        <a:ext cx="3796600" cy="1066078"/>
      </dsp:txXfrm>
    </dsp:sp>
    <dsp:sp modelId="{06258B17-07FE-48F7-B443-706AAD131E00}">
      <dsp:nvSpPr>
        <dsp:cNvPr id="0" name=""/>
        <dsp:cNvSpPr/>
      </dsp:nvSpPr>
      <dsp:spPr>
        <a:xfrm>
          <a:off x="4096875" y="1731583"/>
          <a:ext cx="1587776" cy="1587776"/>
        </a:xfrm>
        <a:prstGeom prst="ellipse">
          <a:avLst/>
        </a:prstGeom>
        <a:solidFill>
          <a:srgbClr val="FFC00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F05964C6-7357-4C9C-8406-83203B8E0F0C}">
      <dsp:nvSpPr>
        <dsp:cNvPr id="0" name=""/>
        <dsp:cNvSpPr/>
      </dsp:nvSpPr>
      <dsp:spPr>
        <a:xfrm>
          <a:off x="5898870" y="1655793"/>
          <a:ext cx="1651287" cy="1156808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 smtClean="0"/>
            <a:t>regionale, fleischarme Ernährung &amp; Weide für Wiederkäuer </a:t>
          </a:r>
          <a:endParaRPr lang="de-DE" sz="1800" kern="1200" dirty="0"/>
        </a:p>
      </dsp:txBody>
      <dsp:txXfrm>
        <a:off x="5898870" y="1655793"/>
        <a:ext cx="1651287" cy="1156808"/>
      </dsp:txXfrm>
    </dsp:sp>
    <dsp:sp modelId="{77DEF331-F6AE-4501-97AC-BE282F0DE53A}">
      <dsp:nvSpPr>
        <dsp:cNvPr id="0" name=""/>
        <dsp:cNvSpPr/>
      </dsp:nvSpPr>
      <dsp:spPr>
        <a:xfrm>
          <a:off x="3866329" y="2442000"/>
          <a:ext cx="1587776" cy="1587776"/>
        </a:xfrm>
        <a:prstGeom prst="ellipse">
          <a:avLst/>
        </a:prstGeom>
        <a:solidFill>
          <a:srgbClr val="00990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91F8FE37-8314-41C6-83FB-46134CB59F73}">
      <dsp:nvSpPr>
        <dsp:cNvPr id="0" name=""/>
        <dsp:cNvSpPr/>
      </dsp:nvSpPr>
      <dsp:spPr>
        <a:xfrm>
          <a:off x="5225754" y="3237928"/>
          <a:ext cx="2810871" cy="1156808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 smtClean="0"/>
            <a:t>mehr Ökolandbau &amp; umweltfreundlicher </a:t>
          </a:r>
          <a:br>
            <a:rPr lang="de-DE" sz="1800" kern="1200" dirty="0" smtClean="0"/>
          </a:br>
          <a:r>
            <a:rPr lang="de-DE" sz="1800" kern="1200" dirty="0" smtClean="0"/>
            <a:t>Landbau</a:t>
          </a:r>
          <a:endParaRPr lang="de-DE" sz="1800" kern="1200" dirty="0"/>
        </a:p>
      </dsp:txBody>
      <dsp:txXfrm>
        <a:off x="5225754" y="3237928"/>
        <a:ext cx="2810871" cy="1156808"/>
      </dsp:txXfrm>
    </dsp:sp>
    <dsp:sp modelId="{3F8FF345-9826-4CCA-A5F6-4075089341D3}">
      <dsp:nvSpPr>
        <dsp:cNvPr id="0" name=""/>
        <dsp:cNvSpPr/>
      </dsp:nvSpPr>
      <dsp:spPr>
        <a:xfrm>
          <a:off x="3119439" y="2442000"/>
          <a:ext cx="1587776" cy="1587776"/>
        </a:xfrm>
        <a:prstGeom prst="ellipse">
          <a:avLst/>
        </a:prstGeom>
        <a:solidFill>
          <a:schemeClr val="accent4">
            <a:lumMod val="75000"/>
            <a:lumOff val="2500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93D82E21-4FFE-4AC9-9DEE-22AACEC42C6A}">
      <dsp:nvSpPr>
        <dsp:cNvPr id="0" name=""/>
        <dsp:cNvSpPr/>
      </dsp:nvSpPr>
      <dsp:spPr>
        <a:xfrm>
          <a:off x="0" y="3379695"/>
          <a:ext cx="3307941" cy="1156808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 smtClean="0"/>
            <a:t>Stärkung regionale </a:t>
          </a:r>
          <a:br>
            <a:rPr lang="de-DE" sz="1800" kern="1200" dirty="0" smtClean="0"/>
          </a:br>
          <a:r>
            <a:rPr lang="de-DE" sz="1800" kern="1200" dirty="0" smtClean="0"/>
            <a:t>Lebensmittelmärkte weltweit</a:t>
          </a:r>
          <a:endParaRPr lang="de-DE" sz="1800" kern="1200" dirty="0"/>
        </a:p>
      </dsp:txBody>
      <dsp:txXfrm>
        <a:off x="0" y="3379695"/>
        <a:ext cx="3307941" cy="1156808"/>
      </dsp:txXfrm>
    </dsp:sp>
    <dsp:sp modelId="{C8AD62E1-4E9F-4A68-9848-367C144708C8}">
      <dsp:nvSpPr>
        <dsp:cNvPr id="0" name=""/>
        <dsp:cNvSpPr/>
      </dsp:nvSpPr>
      <dsp:spPr>
        <a:xfrm>
          <a:off x="2884718" y="1742015"/>
          <a:ext cx="1587776" cy="1587776"/>
        </a:xfrm>
        <a:prstGeom prst="ellipse">
          <a:avLst/>
        </a:prstGeom>
        <a:solidFill>
          <a:srgbClr val="FFFF0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F0B8293D-F325-4994-866D-9562ED2007CE}">
      <dsp:nvSpPr>
        <dsp:cNvPr id="0" name=""/>
        <dsp:cNvSpPr/>
      </dsp:nvSpPr>
      <dsp:spPr>
        <a:xfrm>
          <a:off x="1215284" y="1742016"/>
          <a:ext cx="1651287" cy="1235344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 smtClean="0"/>
            <a:t>Kurze </a:t>
          </a:r>
          <a:r>
            <a:rPr lang="de-DE" sz="1800" kern="1200" dirty="0" err="1" smtClean="0"/>
            <a:t>resiliente</a:t>
          </a:r>
          <a:r>
            <a:rPr lang="de-DE" sz="1800" kern="1200" dirty="0" smtClean="0"/>
            <a:t> Wert-schöpfungs-ketten </a:t>
          </a:r>
          <a:br>
            <a:rPr lang="de-DE" sz="1800" kern="1200" dirty="0" smtClean="0"/>
          </a:br>
          <a:endParaRPr lang="de-DE" sz="1800" kern="1200" dirty="0"/>
        </a:p>
      </dsp:txBody>
      <dsp:txXfrm>
        <a:off x="1215284" y="1742016"/>
        <a:ext cx="1651287" cy="12353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Mastertextformat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fld id="{E8FDF6EC-FD88-4549-84B2-C885D8A3A1A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62101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algn="ctr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algn="ctr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algn="ctr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algn="ctr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/>
            <a:fld id="{E6F1E80C-F46F-4CCF-BC5D-3F357813DE3A}" type="slidenum">
              <a:rPr lang="de-DE" altLang="de-DE" sz="1200" smtClean="0"/>
              <a:pPr algn="r"/>
              <a:t>1</a:t>
            </a:fld>
            <a:endParaRPr lang="de-DE" altLang="de-DE" sz="1200" smtClean="0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dirty="0" smtClean="0"/>
              <a:t>https://www.landwirtschaft.sachsen.de/ausser-haus-verpflegung-48107.html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FDF6EC-FD88-4549-84B2-C885D8A3A1A8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76943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dirty="0" smtClean="0"/>
              <a:t>https://www.landwirtschaft.sachsen.de/ausser-haus-verpflegung-48107.html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FDF6EC-FD88-4549-84B2-C885D8A3A1A8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75701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Flächenstrategie/Verpachtungsgrundsätze des Freistaats: 50 % der Landespachtflächen werden vom SIB/ZFM für die ökologische Bewirtschaftung ausgeschrieben, öko-verpachtet Flächen werden </a:t>
            </a:r>
            <a:r>
              <a:rPr lang="de-DE" dirty="0" err="1" smtClean="0"/>
              <a:t>öko</a:t>
            </a:r>
            <a:r>
              <a:rPr lang="de-DE" dirty="0" smtClean="0"/>
              <a:t> weiterverpachtet, Flächen mit Schutzfunktionen werden vorrangig an Ökobetriebe ausgeschrieben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AUKM mehrjährige Blühflächen auf Ackerland</a:t>
            </a:r>
            <a:r>
              <a:rPr lang="de-DE" baseline="0" dirty="0" smtClean="0"/>
              <a:t> 2020: </a:t>
            </a:r>
            <a:r>
              <a:rPr lang="de-DE" baseline="0" dirty="0" err="1" smtClean="0"/>
              <a:t>ca</a:t>
            </a:r>
            <a:r>
              <a:rPr lang="de-DE" baseline="0" dirty="0" smtClean="0"/>
              <a:t> 1.800 ha in SN</a:t>
            </a:r>
            <a:endParaRPr lang="de-DE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FDF6EC-FD88-4549-84B2-C885D8A3A1A8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72001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FDF6EC-FD88-4549-84B2-C885D8A3A1A8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62117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FDF6EC-FD88-4549-84B2-C885D8A3A1A8}" type="slidenum">
              <a:rPr lang="de-DE" smtClean="0"/>
              <a:pPr>
                <a:defRPr/>
              </a:pPr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00230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FDF6EC-FD88-4549-84B2-C885D8A3A1A8}" type="slidenum">
              <a:rPr lang="de-DE" smtClean="0"/>
              <a:pPr>
                <a:defRPr/>
              </a:pPr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342959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FDF6EC-FD88-4549-84B2-C885D8A3A1A8}" type="slidenum">
              <a:rPr lang="de-DE" smtClean="0"/>
              <a:pPr>
                <a:defRPr/>
              </a:pPr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19138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FDF6EC-FD88-4549-84B2-C885D8A3A1A8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17891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FDF6EC-FD88-4549-84B2-C885D8A3A1A8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45836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i="1" dirty="0" smtClean="0"/>
              <a:t>Eigenschaft eines Stoffs nach großer Außenwirkung wieder in die ursprüngliche Form zurückzuspringen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FDF6EC-FD88-4549-84B2-C885D8A3A1A8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102368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FDF6EC-FD88-4549-84B2-C885D8A3A1A8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5043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i="1" dirty="0" smtClean="0"/>
              <a:t>Eigenschaft eines Stoffs nach großer Außenwirkung wieder in die ursprüngliche Form zurückzuspringen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FDF6EC-FD88-4549-84B2-C885D8A3A1A8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83886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FDF6EC-FD88-4549-84B2-C885D8A3A1A8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82677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dirty="0" smtClean="0"/>
              <a:t>https://www.landwirtschaft.sachsen.de/ausser-haus-verpflegung-48107.html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FDF6EC-FD88-4549-84B2-C885D8A3A1A8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23267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dirty="0" smtClean="0"/>
              <a:t>https://www.landwirtschaft.sachsen.de/ausser-haus-verpflegung-48107.html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FDF6EC-FD88-4549-84B2-C885D8A3A1A8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69684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 userDrawn="1"/>
        </p:nvSpPr>
        <p:spPr bwMode="auto">
          <a:xfrm>
            <a:off x="290513" y="6229350"/>
            <a:ext cx="838517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 smtClean="0">
                <a:solidFill>
                  <a:srgbClr val="828480"/>
                </a:solidFill>
                <a:latin typeface="Arial" charset="0"/>
                <a:ea typeface="ＭＳ Ｐゴシック" pitchFamily="1" charset="-128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9pPr>
          </a:lstStyle>
          <a:p>
            <a:pPr>
              <a:defRPr/>
            </a:pPr>
            <a:r>
              <a:rPr lang="de-DE" dirty="0">
                <a:solidFill>
                  <a:schemeClr val="accent1"/>
                </a:solidFill>
              </a:rPr>
              <a:t> </a:t>
            </a:r>
            <a:fld id="{EE0EF522-E8E6-48B6-93BE-E91BB79D5238}" type="slidenum">
              <a:rPr lang="de-DE" dirty="0" smtClean="0">
                <a:solidFill>
                  <a:srgbClr val="828480"/>
                </a:solidFill>
              </a:rPr>
              <a:pPr>
                <a:defRPr/>
              </a:pPr>
              <a:t>‹Nr.›</a:t>
            </a:fld>
            <a:r>
              <a:rPr lang="de-DE" dirty="0" smtClean="0">
                <a:solidFill>
                  <a:schemeClr val="accent1"/>
                </a:solidFill>
              </a:rPr>
              <a:t> </a:t>
            </a:r>
            <a:r>
              <a:rPr lang="de-DE" dirty="0" smtClean="0"/>
              <a:t>| </a:t>
            </a:r>
            <a:fld id="{A4B05BA1-D664-40B9-A83B-3147782E7A48}" type="datetime1">
              <a:rPr lang="de-DE" smtClean="0"/>
              <a:pPr>
                <a:defRPr/>
              </a:pPr>
              <a:t>04.04.2022</a:t>
            </a:fld>
            <a:r>
              <a:rPr lang="de-DE" dirty="0" smtClean="0"/>
              <a:t>|</a:t>
            </a:r>
            <a:r>
              <a:rPr lang="de-DE" dirty="0" smtClean="0">
                <a:solidFill>
                  <a:schemeClr val="accent1"/>
                </a:solidFill>
              </a:rPr>
              <a:t> SMEKUL Ref. 32 </a:t>
            </a:r>
            <a:r>
              <a:rPr lang="de-DE" smtClean="0">
                <a:solidFill>
                  <a:schemeClr val="accent1"/>
                </a:solidFill>
              </a:rPr>
              <a:t>Beate Wunderlich</a:t>
            </a:r>
            <a:endParaRPr lang="de-DE" dirty="0">
              <a:solidFill>
                <a:schemeClr val="accent1"/>
              </a:solidFill>
            </a:endParaRPr>
          </a:p>
        </p:txBody>
      </p:sp>
      <p:sp>
        <p:nvSpPr>
          <p:cNvPr id="11059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38150" y="981075"/>
            <a:ext cx="6654800" cy="6477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noProof="0" smtClean="0"/>
              <a:t>Titelmasterformat durch Klicken bearbeiten</a:t>
            </a:r>
          </a:p>
        </p:txBody>
      </p:sp>
      <p:sp>
        <p:nvSpPr>
          <p:cNvPr id="11059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38150" y="1579563"/>
            <a:ext cx="6654800" cy="360362"/>
          </a:xfrm>
        </p:spPr>
        <p:txBody>
          <a:bodyPr wrap="none" anchor="b"/>
          <a:lstStyle>
            <a:lvl1pPr marL="0" indent="0">
              <a:buFont typeface="Arial Unicode MS" pitchFamily="34" charset="-128"/>
              <a:buNone/>
              <a:defRPr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noProof="0" smtClean="0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4101077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07499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 userDrawn="1"/>
        </p:nvSpPr>
        <p:spPr bwMode="auto">
          <a:xfrm>
            <a:off x="290513" y="6229350"/>
            <a:ext cx="838517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 smtClean="0">
                <a:solidFill>
                  <a:srgbClr val="828480"/>
                </a:solidFill>
                <a:latin typeface="Arial" charset="0"/>
                <a:ea typeface="ＭＳ Ｐゴシック" pitchFamily="1" charset="-128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9pPr>
          </a:lstStyle>
          <a:p>
            <a:pPr>
              <a:defRPr/>
            </a:pPr>
            <a:r>
              <a:rPr lang="de-DE" dirty="0">
                <a:solidFill>
                  <a:schemeClr val="accent1"/>
                </a:solidFill>
              </a:rPr>
              <a:t> </a:t>
            </a:r>
            <a:fld id="{A1682A10-52B2-4CB2-846D-490AFAC5FF21}" type="slidenum">
              <a:rPr lang="de-DE" smtClean="0"/>
              <a:t>‹Nr.›</a:t>
            </a:fld>
            <a:r>
              <a:rPr lang="de-DE" dirty="0" smtClean="0">
                <a:solidFill>
                  <a:schemeClr val="accent1"/>
                </a:solidFill>
              </a:rPr>
              <a:t> </a:t>
            </a:r>
            <a:r>
              <a:rPr lang="de-DE" dirty="0"/>
              <a:t>| </a:t>
            </a:r>
            <a:fld id="{2409FFDD-CDC3-485C-A950-818B9AB9C1B4}" type="datetime1">
              <a:rPr lang="de-DE" smtClean="0"/>
              <a:t>04.04.2022</a:t>
            </a:fld>
            <a:r>
              <a:rPr lang="de-DE" dirty="0" smtClean="0"/>
              <a:t>|</a:t>
            </a:r>
            <a:r>
              <a:rPr lang="de-DE" dirty="0" smtClean="0">
                <a:solidFill>
                  <a:schemeClr val="accent1"/>
                </a:solidFill>
              </a:rPr>
              <a:t> SMEKUL Ref. 32 </a:t>
            </a:r>
            <a:r>
              <a:rPr lang="de-DE" smtClean="0">
                <a:solidFill>
                  <a:schemeClr val="accent1"/>
                </a:solidFill>
              </a:rPr>
              <a:t>Beate Wunderlich</a:t>
            </a:r>
            <a:endParaRPr lang="de-DE" dirty="0">
              <a:solidFill>
                <a:schemeClr val="accent1"/>
              </a:solidFill>
            </a:endParaRPr>
          </a:p>
        </p:txBody>
      </p:sp>
      <p:sp>
        <p:nvSpPr>
          <p:cNvPr id="11059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38150" y="981075"/>
            <a:ext cx="6654800" cy="6477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noProof="0" smtClean="0"/>
              <a:t>Titelmasterformat durch Klicken bearbeiten</a:t>
            </a:r>
          </a:p>
        </p:txBody>
      </p:sp>
      <p:sp>
        <p:nvSpPr>
          <p:cNvPr id="11059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38150" y="1579563"/>
            <a:ext cx="6654800" cy="360362"/>
          </a:xfrm>
        </p:spPr>
        <p:txBody>
          <a:bodyPr wrap="none" anchor="b"/>
          <a:lstStyle>
            <a:lvl1pPr marL="0" indent="0">
              <a:buFont typeface="Arial Unicode MS" pitchFamily="34" charset="-128"/>
              <a:buNone/>
              <a:defRPr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noProof="0" smtClean="0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219377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623676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8313" y="2432050"/>
            <a:ext cx="4054475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75189" y="2432050"/>
            <a:ext cx="4054475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xfrm>
            <a:off x="827088" y="6235700"/>
            <a:ext cx="4530725" cy="62230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idx="11"/>
          </p:nvPr>
        </p:nvSpPr>
        <p:spPr>
          <a:xfrm>
            <a:off x="0" y="6229350"/>
            <a:ext cx="755650" cy="622300"/>
          </a:xfrm>
          <a:prstGeom prst="rect">
            <a:avLst/>
          </a:prstGeom>
        </p:spPr>
        <p:txBody>
          <a:bodyPr/>
          <a:lstStyle>
            <a:lvl3pPr lvl="2">
              <a:defRPr>
                <a:cs typeface="+mn-cs"/>
              </a:defRPr>
            </a:lvl3pPr>
          </a:lstStyle>
          <a:p>
            <a:pPr lvl="2"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42677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jpe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8150" y="438150"/>
            <a:ext cx="66548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Mastertitelformat bearbeiten</a:t>
            </a:r>
          </a:p>
        </p:txBody>
      </p:sp>
      <p:sp>
        <p:nvSpPr>
          <p:cNvPr id="102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8150" y="2381250"/>
            <a:ext cx="8267700" cy="384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Mastertextformat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5" name="Rectangle 3"/>
          <p:cNvSpPr txBox="1">
            <a:spLocks noChangeArrowheads="1"/>
          </p:cNvSpPr>
          <p:nvPr userDrawn="1"/>
        </p:nvSpPr>
        <p:spPr bwMode="auto">
          <a:xfrm>
            <a:off x="290513" y="6229350"/>
            <a:ext cx="838517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 smtClean="0">
                <a:solidFill>
                  <a:srgbClr val="828480"/>
                </a:solidFill>
                <a:latin typeface="Arial" charset="0"/>
                <a:ea typeface="ＭＳ Ｐゴシック" pitchFamily="1" charset="-128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9pPr>
          </a:lstStyle>
          <a:p>
            <a:pPr>
              <a:defRPr/>
            </a:pPr>
            <a:r>
              <a:rPr lang="de-DE" dirty="0" smtClean="0">
                <a:solidFill>
                  <a:schemeClr val="accent1"/>
                </a:solidFill>
              </a:rPr>
              <a:t> </a:t>
            </a:r>
            <a:fld id="{24D1D64F-99C1-49CF-9C27-62EE8E05DB97}" type="slidenum">
              <a:rPr lang="de-DE" smtClean="0"/>
              <a:t>‹Nr.›</a:t>
            </a:fld>
            <a:r>
              <a:rPr lang="de-DE" dirty="0" smtClean="0">
                <a:solidFill>
                  <a:schemeClr val="accent1"/>
                </a:solidFill>
              </a:rPr>
              <a:t> </a:t>
            </a:r>
            <a:r>
              <a:rPr lang="de-DE" dirty="0" smtClean="0"/>
              <a:t>| </a:t>
            </a:r>
            <a:fld id="{A4B05BA1-D664-40B9-A83B-3147782E7A48}" type="datetime1">
              <a:rPr lang="de-DE" smtClean="0"/>
              <a:t>04.04.2022</a:t>
            </a:fld>
            <a:r>
              <a:rPr lang="de-DE" dirty="0" smtClean="0"/>
              <a:t>|</a:t>
            </a:r>
            <a:r>
              <a:rPr lang="de-DE" dirty="0" smtClean="0">
                <a:solidFill>
                  <a:schemeClr val="accent1"/>
                </a:solidFill>
              </a:rPr>
              <a:t> SMEKUL Ref. 32 </a:t>
            </a:r>
            <a:r>
              <a:rPr lang="de-DE" smtClean="0">
                <a:solidFill>
                  <a:schemeClr val="accent1"/>
                </a:solidFill>
              </a:rPr>
              <a:t>Beate Wunderlich</a:t>
            </a:r>
            <a:endParaRPr lang="de-DE" dirty="0">
              <a:solidFill>
                <a:schemeClr val="accent1"/>
              </a:solidFill>
            </a:endParaRPr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332656"/>
            <a:ext cx="3563888" cy="430572"/>
          </a:xfrm>
          <a:prstGeom prst="rect">
            <a:avLst/>
          </a:prstGeom>
        </p:spPr>
      </p:pic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D53D68-18A0-401C-98D3-AC1D6431685B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1" r:id="rId2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  <a:ea typeface="ＭＳ Ｐゴシック" pitchFamily="1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  <a:ea typeface="ＭＳ Ｐゴシック" pitchFamily="1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  <a:ea typeface="ＭＳ Ｐゴシック" pitchFamily="1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  <a:ea typeface="ＭＳ Ｐゴシック" pitchFamily="1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  <a:ea typeface="ＭＳ Ｐゴシック" pitchFamily="1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  <a:ea typeface="ＭＳ Ｐゴシック" pitchFamily="1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  <a:ea typeface="ＭＳ Ｐゴシック" pitchFamily="1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  <a:ea typeface="ＭＳ Ｐゴシック" pitchFamily="1" charset="-128"/>
        </a:defRPr>
      </a:lvl9pPr>
    </p:titleStyle>
    <p:bodyStyle>
      <a:lvl1pPr marL="355600" indent="-355600" algn="l" rtl="0" eaLnBrk="0" fontAlgn="base" hangingPunct="0">
        <a:spcBef>
          <a:spcPct val="100000"/>
        </a:spcBef>
        <a:spcAft>
          <a:spcPct val="0"/>
        </a:spcAft>
        <a:buClr>
          <a:schemeClr val="accent1"/>
        </a:buClr>
        <a:buFont typeface="Arial Unicode MS" pitchFamily="34" charset="-128"/>
        <a:buChar char="❙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901700" indent="-366713" algn="l" rtl="0" eaLnBrk="0" fontAlgn="base" hangingPunct="0">
        <a:spcBef>
          <a:spcPct val="100000"/>
        </a:spcBef>
        <a:spcAft>
          <a:spcPct val="0"/>
        </a:spcAft>
        <a:buClr>
          <a:schemeClr val="accent1"/>
        </a:buClr>
        <a:buFont typeface="Arial Unicode MS" pitchFamily="34" charset="-128"/>
        <a:buChar char="❙"/>
        <a:defRPr>
          <a:solidFill>
            <a:schemeClr val="tx1"/>
          </a:solidFill>
          <a:latin typeface="+mn-lt"/>
          <a:ea typeface="+mn-ea"/>
        </a:defRPr>
      </a:lvl2pPr>
      <a:lvl3pPr marL="1435100" indent="-354013" algn="l" rtl="0" eaLnBrk="0" fontAlgn="base" hangingPunct="0">
        <a:spcBef>
          <a:spcPct val="100000"/>
        </a:spcBef>
        <a:spcAft>
          <a:spcPct val="0"/>
        </a:spcAft>
        <a:buClr>
          <a:schemeClr val="accent1"/>
        </a:buClr>
        <a:buFont typeface="Arial Unicode MS" pitchFamily="34" charset="-128"/>
        <a:buChar char="❙"/>
        <a:defRPr>
          <a:solidFill>
            <a:schemeClr val="tx1"/>
          </a:solidFill>
          <a:latin typeface="+mn-lt"/>
          <a:ea typeface="+mn-ea"/>
        </a:defRPr>
      </a:lvl3pPr>
      <a:lvl4pPr marL="1970088" indent="-355600" algn="l" rtl="0" eaLnBrk="0" fontAlgn="base" hangingPunct="0">
        <a:spcBef>
          <a:spcPct val="100000"/>
        </a:spcBef>
        <a:spcAft>
          <a:spcPct val="0"/>
        </a:spcAft>
        <a:buClr>
          <a:schemeClr val="accent1"/>
        </a:buClr>
        <a:buFont typeface="Arial Unicode MS" pitchFamily="34" charset="-128"/>
        <a:buChar char="❙"/>
        <a:defRPr>
          <a:solidFill>
            <a:schemeClr val="tx1"/>
          </a:solidFill>
          <a:latin typeface="+mn-lt"/>
          <a:ea typeface="+mn-ea"/>
        </a:defRPr>
      </a:lvl4pPr>
      <a:lvl5pPr marL="2517775" indent="-368300" algn="l" rtl="0" eaLnBrk="0" fontAlgn="base" hangingPunct="0">
        <a:spcBef>
          <a:spcPct val="100000"/>
        </a:spcBef>
        <a:spcAft>
          <a:spcPct val="0"/>
        </a:spcAft>
        <a:buClr>
          <a:schemeClr val="accent1"/>
        </a:buClr>
        <a:buFont typeface="Arial Unicode MS" pitchFamily="34" charset="-128"/>
        <a:buChar char="❙"/>
        <a:defRPr>
          <a:solidFill>
            <a:schemeClr val="tx1"/>
          </a:solidFill>
          <a:latin typeface="+mn-lt"/>
          <a:ea typeface="+mn-ea"/>
        </a:defRPr>
      </a:lvl5pPr>
      <a:lvl6pPr marL="2974975" indent="-368300" algn="l" rtl="0" fontAlgn="base">
        <a:spcBef>
          <a:spcPct val="100000"/>
        </a:spcBef>
        <a:spcAft>
          <a:spcPct val="0"/>
        </a:spcAft>
        <a:buClr>
          <a:schemeClr val="accent1"/>
        </a:buClr>
        <a:buFont typeface="Arial Unicode MS" pitchFamily="34" charset="-128"/>
        <a:buChar char="❙"/>
        <a:defRPr>
          <a:solidFill>
            <a:schemeClr val="tx1"/>
          </a:solidFill>
          <a:latin typeface="+mn-lt"/>
          <a:ea typeface="+mn-ea"/>
        </a:defRPr>
      </a:lvl6pPr>
      <a:lvl7pPr marL="3432175" indent="-368300" algn="l" rtl="0" fontAlgn="base">
        <a:spcBef>
          <a:spcPct val="100000"/>
        </a:spcBef>
        <a:spcAft>
          <a:spcPct val="0"/>
        </a:spcAft>
        <a:buClr>
          <a:schemeClr val="accent1"/>
        </a:buClr>
        <a:buFont typeface="Arial Unicode MS" pitchFamily="34" charset="-128"/>
        <a:buChar char="❙"/>
        <a:defRPr>
          <a:solidFill>
            <a:schemeClr val="tx1"/>
          </a:solidFill>
          <a:latin typeface="+mn-lt"/>
          <a:ea typeface="+mn-ea"/>
        </a:defRPr>
      </a:lvl7pPr>
      <a:lvl8pPr marL="3889375" indent="-368300" algn="l" rtl="0" fontAlgn="base">
        <a:spcBef>
          <a:spcPct val="100000"/>
        </a:spcBef>
        <a:spcAft>
          <a:spcPct val="0"/>
        </a:spcAft>
        <a:buClr>
          <a:schemeClr val="accent1"/>
        </a:buClr>
        <a:buFont typeface="Arial Unicode MS" pitchFamily="34" charset="-128"/>
        <a:buChar char="❙"/>
        <a:defRPr>
          <a:solidFill>
            <a:schemeClr val="tx1"/>
          </a:solidFill>
          <a:latin typeface="+mn-lt"/>
          <a:ea typeface="+mn-ea"/>
        </a:defRPr>
      </a:lvl8pPr>
      <a:lvl9pPr marL="4346575" indent="-368300" algn="l" rtl="0" fontAlgn="base">
        <a:spcBef>
          <a:spcPct val="100000"/>
        </a:spcBef>
        <a:spcAft>
          <a:spcPct val="0"/>
        </a:spcAft>
        <a:buClr>
          <a:schemeClr val="accent1"/>
        </a:buClr>
        <a:buFont typeface="Arial Unicode MS" pitchFamily="34" charset="-128"/>
        <a:buChar char="❙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8150" y="438150"/>
            <a:ext cx="66548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Mastertitelformat bearbeiten</a:t>
            </a:r>
          </a:p>
        </p:txBody>
      </p:sp>
      <p:sp>
        <p:nvSpPr>
          <p:cNvPr id="102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8150" y="2381250"/>
            <a:ext cx="8267700" cy="384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Mastertextformat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5" name="Rectangle 3"/>
          <p:cNvSpPr txBox="1">
            <a:spLocks noChangeArrowheads="1"/>
          </p:cNvSpPr>
          <p:nvPr userDrawn="1"/>
        </p:nvSpPr>
        <p:spPr bwMode="auto">
          <a:xfrm>
            <a:off x="290513" y="6229350"/>
            <a:ext cx="838517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 smtClean="0">
                <a:solidFill>
                  <a:srgbClr val="828480"/>
                </a:solidFill>
                <a:latin typeface="Arial" charset="0"/>
                <a:ea typeface="ＭＳ Ｐゴシック" pitchFamily="1" charset="-128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9pPr>
          </a:lstStyle>
          <a:p>
            <a:pPr>
              <a:defRPr/>
            </a:pP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smtClean="0"/>
              <a:t>2</a:t>
            </a:r>
            <a:r>
              <a:rPr lang="de-DE" dirty="0" smtClean="0">
                <a:solidFill>
                  <a:schemeClr val="accent1"/>
                </a:solidFill>
              </a:rPr>
              <a:t> </a:t>
            </a:r>
            <a:r>
              <a:rPr lang="de-DE" dirty="0"/>
              <a:t>| </a:t>
            </a:r>
            <a:fld id="{1B466072-1560-4897-8EFE-C26CEBA87373}" type="datetime1">
              <a:rPr lang="de-DE" smtClean="0"/>
              <a:t>04.04.2022</a:t>
            </a:fld>
            <a:r>
              <a:rPr lang="de-DE" dirty="0" smtClean="0"/>
              <a:t>|</a:t>
            </a:r>
            <a:r>
              <a:rPr lang="de-DE" dirty="0" smtClean="0">
                <a:solidFill>
                  <a:schemeClr val="accent1"/>
                </a:solidFill>
              </a:rPr>
              <a:t> SMEKUL Ref. 32 Beate Wunderlich</a:t>
            </a:r>
            <a:endParaRPr lang="de-DE" dirty="0">
              <a:solidFill>
                <a:schemeClr val="accent1"/>
              </a:solidFill>
            </a:endParaRPr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332656"/>
            <a:ext cx="3563888" cy="430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074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  <a:ea typeface="ＭＳ Ｐゴシック" pitchFamily="1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  <a:ea typeface="ＭＳ Ｐゴシック" pitchFamily="1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  <a:ea typeface="ＭＳ Ｐゴシック" pitchFamily="1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  <a:ea typeface="ＭＳ Ｐゴシック" pitchFamily="1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  <a:ea typeface="ＭＳ Ｐゴシック" pitchFamily="1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  <a:ea typeface="ＭＳ Ｐゴシック" pitchFamily="1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  <a:ea typeface="ＭＳ Ｐゴシック" pitchFamily="1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  <a:ea typeface="ＭＳ Ｐゴシック" pitchFamily="1" charset="-128"/>
        </a:defRPr>
      </a:lvl9pPr>
    </p:titleStyle>
    <p:bodyStyle>
      <a:lvl1pPr marL="355600" indent="-355600" algn="l" rtl="0" eaLnBrk="0" fontAlgn="base" hangingPunct="0">
        <a:spcBef>
          <a:spcPct val="100000"/>
        </a:spcBef>
        <a:spcAft>
          <a:spcPct val="0"/>
        </a:spcAft>
        <a:buClr>
          <a:schemeClr val="accent1"/>
        </a:buClr>
        <a:buFont typeface="Arial Unicode MS" pitchFamily="34" charset="-128"/>
        <a:buChar char="❙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901700" indent="-366713" algn="l" rtl="0" eaLnBrk="0" fontAlgn="base" hangingPunct="0">
        <a:spcBef>
          <a:spcPct val="100000"/>
        </a:spcBef>
        <a:spcAft>
          <a:spcPct val="0"/>
        </a:spcAft>
        <a:buClr>
          <a:schemeClr val="accent1"/>
        </a:buClr>
        <a:buFont typeface="Arial Unicode MS" pitchFamily="34" charset="-128"/>
        <a:buChar char="❙"/>
        <a:defRPr>
          <a:solidFill>
            <a:schemeClr val="tx1"/>
          </a:solidFill>
          <a:latin typeface="+mn-lt"/>
          <a:ea typeface="+mn-ea"/>
        </a:defRPr>
      </a:lvl2pPr>
      <a:lvl3pPr marL="1435100" indent="-354013" algn="l" rtl="0" eaLnBrk="0" fontAlgn="base" hangingPunct="0">
        <a:spcBef>
          <a:spcPct val="100000"/>
        </a:spcBef>
        <a:spcAft>
          <a:spcPct val="0"/>
        </a:spcAft>
        <a:buClr>
          <a:schemeClr val="accent1"/>
        </a:buClr>
        <a:buFont typeface="Arial Unicode MS" pitchFamily="34" charset="-128"/>
        <a:buChar char="❙"/>
        <a:defRPr>
          <a:solidFill>
            <a:schemeClr val="tx1"/>
          </a:solidFill>
          <a:latin typeface="+mn-lt"/>
          <a:ea typeface="+mn-ea"/>
        </a:defRPr>
      </a:lvl3pPr>
      <a:lvl4pPr marL="1970088" indent="-355600" algn="l" rtl="0" eaLnBrk="0" fontAlgn="base" hangingPunct="0">
        <a:spcBef>
          <a:spcPct val="100000"/>
        </a:spcBef>
        <a:spcAft>
          <a:spcPct val="0"/>
        </a:spcAft>
        <a:buClr>
          <a:schemeClr val="accent1"/>
        </a:buClr>
        <a:buFont typeface="Arial Unicode MS" pitchFamily="34" charset="-128"/>
        <a:buChar char="❙"/>
        <a:defRPr>
          <a:solidFill>
            <a:schemeClr val="tx1"/>
          </a:solidFill>
          <a:latin typeface="+mn-lt"/>
          <a:ea typeface="+mn-ea"/>
        </a:defRPr>
      </a:lvl4pPr>
      <a:lvl5pPr marL="2517775" indent="-368300" algn="l" rtl="0" eaLnBrk="0" fontAlgn="base" hangingPunct="0">
        <a:spcBef>
          <a:spcPct val="100000"/>
        </a:spcBef>
        <a:spcAft>
          <a:spcPct val="0"/>
        </a:spcAft>
        <a:buClr>
          <a:schemeClr val="accent1"/>
        </a:buClr>
        <a:buFont typeface="Arial Unicode MS" pitchFamily="34" charset="-128"/>
        <a:buChar char="❙"/>
        <a:defRPr>
          <a:solidFill>
            <a:schemeClr val="tx1"/>
          </a:solidFill>
          <a:latin typeface="+mn-lt"/>
          <a:ea typeface="+mn-ea"/>
        </a:defRPr>
      </a:lvl5pPr>
      <a:lvl6pPr marL="2974975" indent="-368300" algn="l" rtl="0" fontAlgn="base">
        <a:spcBef>
          <a:spcPct val="100000"/>
        </a:spcBef>
        <a:spcAft>
          <a:spcPct val="0"/>
        </a:spcAft>
        <a:buClr>
          <a:schemeClr val="accent1"/>
        </a:buClr>
        <a:buFont typeface="Arial Unicode MS" pitchFamily="34" charset="-128"/>
        <a:buChar char="❙"/>
        <a:defRPr>
          <a:solidFill>
            <a:schemeClr val="tx1"/>
          </a:solidFill>
          <a:latin typeface="+mn-lt"/>
          <a:ea typeface="+mn-ea"/>
        </a:defRPr>
      </a:lvl6pPr>
      <a:lvl7pPr marL="3432175" indent="-368300" algn="l" rtl="0" fontAlgn="base">
        <a:spcBef>
          <a:spcPct val="100000"/>
        </a:spcBef>
        <a:spcAft>
          <a:spcPct val="0"/>
        </a:spcAft>
        <a:buClr>
          <a:schemeClr val="accent1"/>
        </a:buClr>
        <a:buFont typeface="Arial Unicode MS" pitchFamily="34" charset="-128"/>
        <a:buChar char="❙"/>
        <a:defRPr>
          <a:solidFill>
            <a:schemeClr val="tx1"/>
          </a:solidFill>
          <a:latin typeface="+mn-lt"/>
          <a:ea typeface="+mn-ea"/>
        </a:defRPr>
      </a:lvl7pPr>
      <a:lvl8pPr marL="3889375" indent="-368300" algn="l" rtl="0" fontAlgn="base">
        <a:spcBef>
          <a:spcPct val="100000"/>
        </a:spcBef>
        <a:spcAft>
          <a:spcPct val="0"/>
        </a:spcAft>
        <a:buClr>
          <a:schemeClr val="accent1"/>
        </a:buClr>
        <a:buFont typeface="Arial Unicode MS" pitchFamily="34" charset="-128"/>
        <a:buChar char="❙"/>
        <a:defRPr>
          <a:solidFill>
            <a:schemeClr val="tx1"/>
          </a:solidFill>
          <a:latin typeface="+mn-lt"/>
          <a:ea typeface="+mn-ea"/>
        </a:defRPr>
      </a:lvl8pPr>
      <a:lvl9pPr marL="4346575" indent="-368300" algn="l" rtl="0" fontAlgn="base">
        <a:spcBef>
          <a:spcPct val="100000"/>
        </a:spcBef>
        <a:spcAft>
          <a:spcPct val="0"/>
        </a:spcAft>
        <a:buClr>
          <a:schemeClr val="accent1"/>
        </a:buClr>
        <a:buFont typeface="Arial Unicode MS" pitchFamily="34" charset="-128"/>
        <a:buChar char="❙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beate.wunderlich@smekul.sachsen.de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bio.sachsen.de/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/>
          <a:srcRect l="1397" r="10577"/>
          <a:stretch/>
        </p:blipFill>
        <p:spPr>
          <a:xfrm>
            <a:off x="35496" y="1807009"/>
            <a:ext cx="9073008" cy="4670147"/>
          </a:xfrm>
          <a:prstGeom prst="rect">
            <a:avLst/>
          </a:prstGeom>
        </p:spPr>
      </p:pic>
      <p:pic>
        <p:nvPicPr>
          <p:cNvPr id="3076" name="Picture 7" descr="WelleUnt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154"/>
          <a:stretch>
            <a:fillRect/>
          </a:stretch>
        </p:blipFill>
        <p:spPr bwMode="auto">
          <a:xfrm>
            <a:off x="0" y="5229225"/>
            <a:ext cx="91440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23" descr="WelleObe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066"/>
          <a:stretch>
            <a:fillRect/>
          </a:stretch>
        </p:blipFill>
        <p:spPr bwMode="auto">
          <a:xfrm>
            <a:off x="47761" y="60684"/>
            <a:ext cx="91440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38150" y="1301412"/>
            <a:ext cx="7950274" cy="505597"/>
          </a:xfrm>
        </p:spPr>
        <p:txBody>
          <a:bodyPr/>
          <a:lstStyle/>
          <a:p>
            <a:r>
              <a:rPr lang="de-DE" sz="2000" dirty="0" smtClean="0"/>
              <a:t>Frühjahrsfachtagung des Netzwerkes Natur Sachsen 05.04.2022 </a:t>
            </a:r>
            <a:endParaRPr lang="de-DE" sz="2000" dirty="0"/>
          </a:p>
        </p:txBody>
      </p:sp>
      <p:sp>
        <p:nvSpPr>
          <p:cNvPr id="3080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444283" y="1106531"/>
            <a:ext cx="8345810" cy="344458"/>
          </a:xfrm>
        </p:spPr>
        <p:txBody>
          <a:bodyPr/>
          <a:lstStyle/>
          <a:p>
            <a:r>
              <a:rPr lang="de-DE" dirty="0" smtClean="0"/>
              <a:t>Förderung des Öko-Landbaus in Sachsen</a:t>
            </a:r>
            <a:endParaRPr lang="de-DE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332656"/>
            <a:ext cx="3563888" cy="4305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rgbClr val="008000"/>
                </a:solidFill>
              </a:rPr>
              <a:t>3. marktgerechtes Wachstum des Ökolandbaus &amp; regionale Wertschöpfung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01515" y="2276872"/>
            <a:ext cx="8267700" cy="3848100"/>
          </a:xfrm>
        </p:spPr>
        <p:txBody>
          <a:bodyPr/>
          <a:lstStyle/>
          <a:p>
            <a:pPr marL="0" indent="0">
              <a:buNone/>
            </a:pPr>
            <a:r>
              <a:rPr lang="de-DE" sz="2400" b="1" dirty="0" smtClean="0"/>
              <a:t>Bio-Regio-</a:t>
            </a:r>
            <a:br>
              <a:rPr lang="de-DE" sz="2400" b="1" dirty="0" smtClean="0"/>
            </a:br>
            <a:r>
              <a:rPr lang="de-DE" sz="2400" b="1" dirty="0" smtClean="0"/>
              <a:t>Modellregionen</a:t>
            </a:r>
          </a:p>
          <a:p>
            <a:pPr marL="0" indent="0">
              <a:buNone/>
            </a:pPr>
            <a:r>
              <a:rPr lang="de-DE" sz="800" dirty="0"/>
              <a:t>https://www.landwirtschaft.sachsen.de</a:t>
            </a:r>
            <a:r>
              <a:rPr lang="de-DE" sz="800" dirty="0" smtClean="0"/>
              <a:t>/</a:t>
            </a:r>
            <a:r>
              <a:rPr lang="de-DE" sz="800" dirty="0"/>
              <a:t/>
            </a:r>
            <a:br>
              <a:rPr lang="de-DE" sz="800" dirty="0"/>
            </a:br>
            <a:r>
              <a:rPr lang="de-DE" sz="800" dirty="0"/>
              <a:t>bio-regio-modellregionen-47672.html </a:t>
            </a:r>
            <a:r>
              <a:rPr lang="de-DE" sz="800" dirty="0" smtClean="0"/>
              <a:t/>
            </a:r>
            <a:br>
              <a:rPr lang="de-DE" sz="800" dirty="0" smtClean="0"/>
            </a:br>
            <a:r>
              <a:rPr lang="de-DE" sz="800" dirty="0" smtClean="0"/>
              <a:t>Kontakt: anm@kraftwerk-hirschfelde.de</a:t>
            </a:r>
            <a:endParaRPr lang="de-DE" sz="8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de-DE" sz="2000" dirty="0" smtClean="0"/>
              <a:t>2 Regionen + 1</a:t>
            </a:r>
          </a:p>
          <a:p>
            <a:pPr marL="0" indent="0">
              <a:buNone/>
            </a:pPr>
            <a:r>
              <a:rPr lang="de-DE" sz="2000" dirty="0" smtClean="0"/>
              <a:t>Regionalmanagement</a:t>
            </a:r>
            <a:br>
              <a:rPr lang="de-DE" sz="2000" dirty="0" smtClean="0"/>
            </a:br>
            <a:r>
              <a:rPr lang="de-DE" sz="2000" dirty="0" smtClean="0"/>
              <a:t>knüpft Wertschöpfungs-</a:t>
            </a:r>
            <a:br>
              <a:rPr lang="de-DE" sz="2000" dirty="0" smtClean="0"/>
            </a:br>
            <a:r>
              <a:rPr lang="de-DE" sz="2000" dirty="0" smtClean="0"/>
              <a:t>ketten</a:t>
            </a:r>
          </a:p>
          <a:p>
            <a:pPr marL="0" indent="0">
              <a:buNone/>
            </a:pPr>
            <a:r>
              <a:rPr lang="de-DE" sz="2000" dirty="0" smtClean="0"/>
              <a:t>Informiert Verbrauchende -</a:t>
            </a:r>
            <a:br>
              <a:rPr lang="de-DE" sz="2000" dirty="0" smtClean="0"/>
            </a:br>
            <a:r>
              <a:rPr lang="de-DE" sz="2000" dirty="0" smtClean="0"/>
              <a:t>Bio/Regional lohnt sich.</a:t>
            </a:r>
            <a:br>
              <a:rPr lang="de-DE" sz="2000" dirty="0" smtClean="0"/>
            </a:br>
            <a:endParaRPr lang="de-DE" sz="2000" dirty="0" smtClean="0"/>
          </a:p>
          <a:p>
            <a:pPr marL="0" indent="0">
              <a:buNone/>
            </a:pPr>
            <a:endParaRPr lang="de-DE" sz="20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0768" y="2996952"/>
            <a:ext cx="5000083" cy="332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552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rgbClr val="008000"/>
                </a:solidFill>
              </a:rPr>
              <a:t>3. marktgerechtes Wachstum des Ökolandbaus &amp; regionale Wertschöpfung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2400" b="1" dirty="0" smtClean="0"/>
              <a:t>Bio-Regio-</a:t>
            </a:r>
            <a:br>
              <a:rPr lang="de-DE" sz="2400" b="1" dirty="0" smtClean="0"/>
            </a:br>
            <a:r>
              <a:rPr lang="de-DE" sz="2400" b="1" dirty="0" smtClean="0"/>
              <a:t>Kantine</a:t>
            </a:r>
            <a:br>
              <a:rPr lang="de-DE" sz="2400" b="1" dirty="0" smtClean="0"/>
            </a:br>
            <a:r>
              <a:rPr lang="de-DE" sz="800" dirty="0"/>
              <a:t>https://www.landwirtschaft.sachsen.de/ausser-haus-verpflegung-48107.html</a:t>
            </a:r>
            <a:endParaRPr lang="de-DE" sz="800" b="1" dirty="0" smtClean="0"/>
          </a:p>
          <a:p>
            <a:pPr marL="0" indent="0">
              <a:buNone/>
            </a:pPr>
            <a:r>
              <a:rPr lang="de-DE" sz="2000" dirty="0" smtClean="0"/>
              <a:t>für mehr Bio- und </a:t>
            </a:r>
            <a:r>
              <a:rPr lang="de-DE" sz="2000" dirty="0" err="1" smtClean="0"/>
              <a:t>Regio</a:t>
            </a:r>
            <a:r>
              <a:rPr lang="de-DE" sz="2000" dirty="0" smtClean="0"/>
              <a:t>-</a:t>
            </a:r>
            <a:br>
              <a:rPr lang="de-DE" sz="2000" dirty="0" smtClean="0"/>
            </a:br>
            <a:r>
              <a:rPr lang="de-DE" sz="2000" dirty="0" smtClean="0"/>
              <a:t>Produkte in Kantinen</a:t>
            </a:r>
          </a:p>
          <a:p>
            <a:pPr marL="0" indent="0">
              <a:buNone/>
            </a:pPr>
            <a:r>
              <a:rPr lang="de-DE" sz="2000" dirty="0" smtClean="0"/>
              <a:t>Arbeitshilfe Bio-Regio-</a:t>
            </a:r>
            <a:br>
              <a:rPr lang="de-DE" sz="2000" dirty="0" smtClean="0"/>
            </a:br>
            <a:r>
              <a:rPr lang="de-DE" sz="2000" dirty="0" smtClean="0"/>
              <a:t>Kantine für Vergabestellen</a:t>
            </a:r>
            <a:endParaRPr lang="de-DE" sz="800" dirty="0" smtClean="0"/>
          </a:p>
          <a:p>
            <a:pPr marL="0" indent="0">
              <a:buNone/>
            </a:pPr>
            <a:r>
              <a:rPr lang="de-DE" sz="2000" dirty="0" smtClean="0"/>
              <a:t>Marktplatz Bio-Regio-</a:t>
            </a:r>
            <a:br>
              <a:rPr lang="de-DE" sz="2000" dirty="0" smtClean="0"/>
            </a:br>
            <a:r>
              <a:rPr lang="de-DE" sz="2000" dirty="0" smtClean="0"/>
              <a:t>Kantine am 13.10.2022 in D</a:t>
            </a:r>
            <a:br>
              <a:rPr lang="de-DE" sz="2000" dirty="0" smtClean="0"/>
            </a:br>
            <a:endParaRPr lang="de-DE" sz="2000" dirty="0" smtClean="0"/>
          </a:p>
          <a:p>
            <a:pPr marL="0" indent="0">
              <a:buNone/>
            </a:pPr>
            <a:endParaRPr lang="de-DE" sz="20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5164" y="2708920"/>
            <a:ext cx="4079123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799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rgbClr val="008000"/>
                </a:solidFill>
              </a:rPr>
              <a:t>3. marktgerechtes Wachstum des Ökolandbaus &amp; regionale Wertschöpfung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2400" b="1" dirty="0" err="1" smtClean="0"/>
              <a:t>AgiL</a:t>
            </a:r>
            <a:r>
              <a:rPr lang="de-DE" sz="2400" b="1" dirty="0" smtClean="0"/>
              <a:t/>
            </a:r>
            <a:br>
              <a:rPr lang="de-DE" sz="2400" b="1" dirty="0" smtClean="0"/>
            </a:br>
            <a:r>
              <a:rPr lang="de-DE" sz="1400" b="1" dirty="0" smtClean="0"/>
              <a:t>Sächsische Agentur für</a:t>
            </a:r>
            <a:br>
              <a:rPr lang="de-DE" sz="1400" b="1" dirty="0" smtClean="0"/>
            </a:br>
            <a:r>
              <a:rPr lang="de-DE" sz="1400" b="1" dirty="0" smtClean="0"/>
              <a:t>Regionale Lebensmittel</a:t>
            </a:r>
            <a:r>
              <a:rPr lang="de-DE" sz="2400" b="1" dirty="0" smtClean="0"/>
              <a:t/>
            </a:r>
            <a:br>
              <a:rPr lang="de-DE" sz="2400" b="1" dirty="0" smtClean="0"/>
            </a:br>
            <a:r>
              <a:rPr lang="de-DE" sz="800" dirty="0"/>
              <a:t>https://www.agilsachsen.de/</a:t>
            </a:r>
            <a:endParaRPr lang="de-DE" sz="800" b="1" dirty="0" smtClean="0"/>
          </a:p>
          <a:p>
            <a:pPr marL="0" indent="0">
              <a:buNone/>
            </a:pPr>
            <a:r>
              <a:rPr lang="de-DE" sz="2000" dirty="0" smtClean="0"/>
              <a:t>Information, Beratung &amp; Vernetzung</a:t>
            </a:r>
          </a:p>
          <a:p>
            <a:pPr marL="0" indent="0">
              <a:buNone/>
            </a:pPr>
            <a:r>
              <a:rPr lang="de-DE" sz="2000" dirty="0" smtClean="0"/>
              <a:t>Aufbau regionaler Wertschöpfungs-</a:t>
            </a:r>
            <a:br>
              <a:rPr lang="de-DE" sz="2000" dirty="0" smtClean="0"/>
            </a:br>
            <a:r>
              <a:rPr lang="de-DE" sz="2000" dirty="0" smtClean="0"/>
              <a:t>ketten</a:t>
            </a:r>
            <a:endParaRPr lang="de-DE" sz="800" dirty="0" smtClean="0"/>
          </a:p>
          <a:p>
            <a:pPr marL="0" indent="0">
              <a:buNone/>
            </a:pPr>
            <a:r>
              <a:rPr lang="de-DE" sz="2000" dirty="0" smtClean="0"/>
              <a:t>„Sächsisch (Bio-) Regionales</a:t>
            </a:r>
            <a:br>
              <a:rPr lang="de-DE" sz="2000" dirty="0" smtClean="0"/>
            </a:br>
            <a:r>
              <a:rPr lang="de-DE" sz="2000" dirty="0" smtClean="0"/>
              <a:t>auf den Teller“</a:t>
            </a:r>
            <a:br>
              <a:rPr lang="de-DE" sz="2000" dirty="0" smtClean="0"/>
            </a:br>
            <a:endParaRPr lang="de-DE" sz="2000" dirty="0" smtClean="0"/>
          </a:p>
          <a:p>
            <a:pPr marL="0" indent="0">
              <a:buNone/>
            </a:pPr>
            <a:endParaRPr lang="de-DE" sz="20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016" y="2708920"/>
            <a:ext cx="4056722" cy="3736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01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rgbClr val="008000"/>
                </a:solidFill>
              </a:rPr>
              <a:t>3. marktgerechtes Wachstum des Ökolandbaus &amp; regionale Wertschöpfung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38150" y="2276872"/>
            <a:ext cx="8267700" cy="3848100"/>
          </a:xfrm>
        </p:spPr>
        <p:txBody>
          <a:bodyPr/>
          <a:lstStyle/>
          <a:p>
            <a:pPr marL="0" indent="0">
              <a:buNone/>
            </a:pPr>
            <a:r>
              <a:rPr lang="de-DE" sz="2400" b="1" dirty="0" smtClean="0"/>
              <a:t>BIO+REGIO einkaufen:</a:t>
            </a:r>
            <a:br>
              <a:rPr lang="de-DE" sz="2400" b="1" dirty="0" smtClean="0"/>
            </a:br>
            <a:r>
              <a:rPr lang="de-DE" sz="2400" b="1" dirty="0" smtClean="0"/>
              <a:t>www.regionales.sachsen.de</a:t>
            </a:r>
            <a:br>
              <a:rPr lang="de-DE" sz="2400" b="1" dirty="0" smtClean="0"/>
            </a:br>
            <a:endParaRPr lang="de-DE" sz="2400" b="1" dirty="0" smtClean="0"/>
          </a:p>
          <a:p>
            <a:pPr marL="0" indent="0">
              <a:buNone/>
            </a:pPr>
            <a:r>
              <a:rPr lang="de-DE" sz="2000" dirty="0" smtClean="0"/>
              <a:t>Regionale (Bio-) Anbieter finden</a:t>
            </a:r>
          </a:p>
          <a:p>
            <a:pPr marL="0" indent="0">
              <a:buNone/>
            </a:pPr>
            <a:r>
              <a:rPr lang="de-DE" sz="2000" dirty="0" smtClean="0"/>
              <a:t>Einkaufen direkt von Landwirten, </a:t>
            </a:r>
            <a:br>
              <a:rPr lang="de-DE" sz="2000" dirty="0" smtClean="0"/>
            </a:br>
            <a:r>
              <a:rPr lang="de-DE" sz="2000" dirty="0" smtClean="0"/>
              <a:t>Bäckern, Fleischern </a:t>
            </a:r>
            <a:br>
              <a:rPr lang="de-DE" sz="2000" dirty="0" smtClean="0"/>
            </a:br>
            <a:r>
              <a:rPr lang="de-DE" sz="2000" dirty="0" smtClean="0"/>
              <a:t>&amp; Verarbeitern </a:t>
            </a:r>
          </a:p>
          <a:p>
            <a:pPr marL="0" indent="0">
              <a:buNone/>
            </a:pPr>
            <a:r>
              <a:rPr lang="de-DE" sz="2000" dirty="0" smtClean="0"/>
              <a:t>Lieferservice &amp; Versand </a:t>
            </a:r>
            <a:endParaRPr lang="de-DE" sz="800" dirty="0" smtClean="0"/>
          </a:p>
          <a:p>
            <a:pPr marL="0" indent="0">
              <a:buNone/>
            </a:pPr>
            <a:r>
              <a:rPr lang="de-DE" sz="2000" dirty="0" smtClean="0"/>
              <a:t/>
            </a:r>
            <a:br>
              <a:rPr lang="de-DE" sz="2000" dirty="0" smtClean="0"/>
            </a:br>
            <a:endParaRPr lang="de-DE" sz="2000" dirty="0" smtClean="0"/>
          </a:p>
          <a:p>
            <a:pPr marL="0" indent="0">
              <a:buNone/>
            </a:pPr>
            <a:endParaRPr lang="de-DE" sz="20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3968" y="4365104"/>
            <a:ext cx="4673050" cy="2240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042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rgbClr val="008000"/>
                </a:solidFill>
              </a:rPr>
              <a:t>3. marktgerechtes Wachstum des Ökolandbaus &amp; regionale Wertschöpfung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de-DE" sz="2400" b="1" dirty="0" smtClean="0"/>
              <a:t>Kompetenzzentrum</a:t>
            </a:r>
            <a:br>
              <a:rPr lang="de-DE" sz="2400" b="1" dirty="0" smtClean="0"/>
            </a:br>
            <a:r>
              <a:rPr lang="de-DE" sz="2400" b="1" dirty="0" smtClean="0"/>
              <a:t>Ökologischer Landbau</a:t>
            </a:r>
            <a:br>
              <a:rPr lang="de-DE" sz="2400" b="1" dirty="0" smtClean="0"/>
            </a:br>
            <a:r>
              <a:rPr lang="de-DE" sz="2000" dirty="0" smtClean="0"/>
              <a:t>KPZ ÖL am LfULG seit 1/2022</a:t>
            </a:r>
            <a:r>
              <a:rPr lang="de-DE" sz="2400" b="1" dirty="0" smtClean="0"/>
              <a:t/>
            </a:r>
            <a:br>
              <a:rPr lang="de-DE" sz="2400" b="1" dirty="0" smtClean="0"/>
            </a:br>
            <a:endParaRPr lang="de-DE" sz="2400" b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de-DE" sz="2000" dirty="0" smtClean="0"/>
              <a:t>Öko-Innovation und –Transfer</a:t>
            </a:r>
            <a:br>
              <a:rPr lang="de-DE" sz="2000" dirty="0" smtClean="0"/>
            </a:br>
            <a:r>
              <a:rPr lang="de-DE" sz="2000" dirty="0" smtClean="0"/>
              <a:t>für die Praxis</a:t>
            </a:r>
          </a:p>
          <a:p>
            <a:pPr marL="0" indent="0">
              <a:buNone/>
            </a:pPr>
            <a:r>
              <a:rPr lang="de-DE" sz="2000" dirty="0" smtClean="0"/>
              <a:t>Angewandte Forschung mit </a:t>
            </a:r>
            <a:br>
              <a:rPr lang="de-DE" sz="2000" dirty="0" smtClean="0"/>
            </a:br>
            <a:r>
              <a:rPr lang="de-DE" sz="2000" dirty="0" smtClean="0"/>
              <a:t>Bio-Partnerbetrieben</a:t>
            </a:r>
          </a:p>
          <a:p>
            <a:pPr marL="0" indent="0">
              <a:buNone/>
            </a:pPr>
            <a:r>
              <a:rPr lang="de-DE" sz="2000" dirty="0" smtClean="0"/>
              <a:t>Praxislabore Biodiversität,</a:t>
            </a:r>
            <a:br>
              <a:rPr lang="de-DE" sz="2000" dirty="0" smtClean="0"/>
            </a:br>
            <a:r>
              <a:rPr lang="de-DE" sz="2000" dirty="0" smtClean="0"/>
              <a:t>Klima, Wasser u.a.</a:t>
            </a:r>
          </a:p>
          <a:p>
            <a:pPr marL="0" indent="0">
              <a:buNone/>
            </a:pPr>
            <a:r>
              <a:rPr lang="de-DE" sz="2000" dirty="0" smtClean="0"/>
              <a:t/>
            </a:r>
            <a:br>
              <a:rPr lang="de-DE" sz="2000" dirty="0" smtClean="0"/>
            </a:br>
            <a:endParaRPr lang="de-DE" sz="2000" dirty="0" smtClean="0"/>
          </a:p>
          <a:p>
            <a:pPr marL="0" indent="0">
              <a:buNone/>
            </a:pPr>
            <a:endParaRPr lang="de-DE" sz="20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657877"/>
            <a:ext cx="4379898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52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1268760"/>
            <a:ext cx="7992888" cy="4960590"/>
          </a:xfrm>
        </p:spPr>
        <p:txBody>
          <a:bodyPr/>
          <a:lstStyle/>
          <a:p>
            <a:r>
              <a:rPr lang="de-DE" dirty="0" smtClean="0">
                <a:solidFill>
                  <a:srgbClr val="008000"/>
                </a:solidFill>
              </a:rPr>
              <a:t>4. marktgerechtes </a:t>
            </a:r>
            <a:r>
              <a:rPr lang="de-DE" dirty="0">
                <a:solidFill>
                  <a:srgbClr val="008000"/>
                </a:solidFill>
              </a:rPr>
              <a:t>Wachstum des </a:t>
            </a:r>
            <a:r>
              <a:rPr lang="de-DE" dirty="0" smtClean="0">
                <a:solidFill>
                  <a:srgbClr val="008000"/>
                </a:solidFill>
              </a:rPr>
              <a:t/>
            </a:r>
            <a:br>
              <a:rPr lang="de-DE" dirty="0" smtClean="0">
                <a:solidFill>
                  <a:srgbClr val="008000"/>
                </a:solidFill>
              </a:rPr>
            </a:br>
            <a:r>
              <a:rPr lang="de-DE" dirty="0" smtClean="0">
                <a:solidFill>
                  <a:srgbClr val="008000"/>
                </a:solidFill>
              </a:rPr>
              <a:t>Ökolandbaus &amp; regionale </a:t>
            </a:r>
            <a:r>
              <a:rPr lang="de-DE" dirty="0">
                <a:solidFill>
                  <a:srgbClr val="008000"/>
                </a:solidFill>
              </a:rPr>
              <a:t>Wertschöpfung</a:t>
            </a: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b="1" dirty="0" smtClean="0"/>
              <a:t>Förderung</a:t>
            </a:r>
            <a:br>
              <a:rPr lang="de-DE" b="1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sz="2000" dirty="0" smtClean="0"/>
              <a:t>1. Flächenförderung Öko-Landbau (FRL ÖBL/2022), Kombi AUKM</a:t>
            </a:r>
            <a:br>
              <a:rPr lang="de-DE" sz="2000" dirty="0" smtClean="0"/>
            </a:br>
            <a:r>
              <a:rPr lang="de-DE" sz="2000" dirty="0" smtClean="0"/>
              <a:t>2. Investitionsförderung mit Öko-Bonus (RL LIW/2014)</a:t>
            </a:r>
            <a:r>
              <a:rPr lang="de-DE" sz="2000" dirty="0"/>
              <a:t/>
            </a:r>
            <a:br>
              <a:rPr lang="de-DE" sz="2000" dirty="0"/>
            </a:br>
            <a:r>
              <a:rPr lang="de-DE" sz="2000" dirty="0" smtClean="0"/>
              <a:t>3. Öko-Umstellungspauschale für Bio-Verarbeiter und</a:t>
            </a:r>
            <a:br>
              <a:rPr lang="de-DE" sz="2000" dirty="0" smtClean="0"/>
            </a:br>
            <a:r>
              <a:rPr lang="de-DE" sz="2000" dirty="0" smtClean="0"/>
              <a:t>    Caterer in der neuen FRL </a:t>
            </a:r>
            <a:r>
              <a:rPr lang="de-DE" sz="2000" dirty="0" err="1" smtClean="0"/>
              <a:t>AbsLE</a:t>
            </a:r>
            <a:r>
              <a:rPr lang="de-DE" sz="2000" dirty="0" smtClean="0"/>
              <a:t>/2022</a:t>
            </a:r>
            <a:br>
              <a:rPr lang="de-DE" sz="2000" dirty="0" smtClean="0"/>
            </a:br>
            <a:r>
              <a:rPr lang="de-DE" sz="2000" dirty="0" smtClean="0"/>
              <a:t>4. </a:t>
            </a:r>
            <a:r>
              <a:rPr lang="de-DE" sz="2000" dirty="0"/>
              <a:t>Existenzgründer/Hofnachfolgeprogramm (EHP/2021</a:t>
            </a:r>
            <a:r>
              <a:rPr lang="de-DE" sz="2000" dirty="0" smtClean="0"/>
              <a:t>)</a:t>
            </a:r>
            <a:br>
              <a:rPr lang="de-DE" sz="2000" dirty="0" smtClean="0"/>
            </a:br>
            <a:r>
              <a:rPr lang="de-DE" sz="2000" dirty="0" smtClean="0"/>
              <a:t>5. Agrarstrukturgesetz neu (2024)</a:t>
            </a:r>
            <a:br>
              <a:rPr lang="de-DE" sz="2000" dirty="0" smtClean="0"/>
            </a:br>
            <a:r>
              <a:rPr lang="de-DE" sz="2000" dirty="0" smtClean="0"/>
              <a:t>6. </a:t>
            </a:r>
            <a:r>
              <a:rPr lang="de-DE" sz="2000" dirty="0"/>
              <a:t>Flächenstrategie/Verpachtungsgrundsätze des Freistaats</a:t>
            </a:r>
            <a:br>
              <a:rPr lang="de-DE" sz="2000" dirty="0"/>
            </a:br>
            <a:endParaRPr lang="de-DE" sz="20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38150" y="3140968"/>
            <a:ext cx="8267700" cy="3088382"/>
          </a:xfrm>
        </p:spPr>
        <p:txBody>
          <a:bodyPr/>
          <a:lstStyle/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</p:txBody>
      </p:sp>
      <p:sp>
        <p:nvSpPr>
          <p:cNvPr id="4" name="AutoShape 2" descr="064_Leguminosen_nw-Lupine1.JPG"/>
          <p:cNvSpPr>
            <a:spLocks noChangeAspect="1" noChangeArrowheads="1"/>
          </p:cNvSpPr>
          <p:nvPr/>
        </p:nvSpPr>
        <p:spPr bwMode="auto">
          <a:xfrm>
            <a:off x="155575" y="-144463"/>
            <a:ext cx="225425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0562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6592" y="1196752"/>
            <a:ext cx="6654800" cy="4248472"/>
          </a:xfrm>
        </p:spPr>
        <p:txBody>
          <a:bodyPr/>
          <a:lstStyle/>
          <a:p>
            <a:r>
              <a:rPr lang="de-DE" dirty="0" smtClean="0">
                <a:solidFill>
                  <a:srgbClr val="008000"/>
                </a:solidFill>
              </a:rPr>
              <a:t>4. marktgerechtes </a:t>
            </a:r>
            <a:r>
              <a:rPr lang="de-DE" dirty="0">
                <a:solidFill>
                  <a:srgbClr val="008000"/>
                </a:solidFill>
              </a:rPr>
              <a:t>Wachstum des Ökolandbaus </a:t>
            </a:r>
            <a:r>
              <a:rPr lang="de-DE" dirty="0" smtClean="0">
                <a:solidFill>
                  <a:srgbClr val="008000"/>
                </a:solidFill>
              </a:rPr>
              <a:t>&amp; regionale </a:t>
            </a:r>
            <a:r>
              <a:rPr lang="de-DE" dirty="0">
                <a:solidFill>
                  <a:srgbClr val="008000"/>
                </a:solidFill>
              </a:rPr>
              <a:t>Wertschöpfung</a:t>
            </a: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b="1" dirty="0" smtClean="0"/>
              <a:t>Kommunikation</a:t>
            </a:r>
            <a:br>
              <a:rPr lang="de-DE" b="1" dirty="0" smtClean="0"/>
            </a:br>
            <a:r>
              <a:rPr lang="de-DE" sz="2000" dirty="0" smtClean="0"/>
              <a:t/>
            </a:r>
            <a:br>
              <a:rPr lang="de-DE" sz="2000" dirty="0" smtClean="0"/>
            </a:br>
            <a:r>
              <a:rPr lang="de-DE" sz="2000" dirty="0" smtClean="0"/>
              <a:t>1. EU-Schulmilchprogramm </a:t>
            </a:r>
            <a:br>
              <a:rPr lang="de-DE" sz="2000" dirty="0" smtClean="0"/>
            </a:br>
            <a:r>
              <a:rPr lang="de-DE" sz="2000" dirty="0" smtClean="0"/>
              <a:t>    mit Auswahloption</a:t>
            </a:r>
            <a:br>
              <a:rPr lang="de-DE" sz="2000" dirty="0" smtClean="0"/>
            </a:br>
            <a:r>
              <a:rPr lang="de-DE" sz="2000" dirty="0" smtClean="0"/>
              <a:t>    für Bio-Milch,</a:t>
            </a:r>
            <a:br>
              <a:rPr lang="de-DE" sz="2000" dirty="0" smtClean="0"/>
            </a:br>
            <a:r>
              <a:rPr lang="de-DE" sz="2000" dirty="0" smtClean="0"/>
              <a:t>    für Bio-Obst &amp; </a:t>
            </a:r>
            <a:br>
              <a:rPr lang="de-DE" sz="2000" dirty="0" smtClean="0"/>
            </a:br>
            <a:r>
              <a:rPr lang="de-DE" sz="2000" dirty="0" smtClean="0"/>
              <a:t>    für Bio-Gemüse</a:t>
            </a:r>
            <a:br>
              <a:rPr lang="de-DE" sz="2000" dirty="0" smtClean="0"/>
            </a:br>
            <a:r>
              <a:rPr lang="de-DE" sz="2000" dirty="0" smtClean="0"/>
              <a:t/>
            </a:r>
            <a:br>
              <a:rPr lang="de-DE" sz="2000" dirty="0" smtClean="0"/>
            </a:br>
            <a:endParaRPr lang="de-DE" sz="20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38150" y="3140968"/>
            <a:ext cx="8267700" cy="3088382"/>
          </a:xfrm>
        </p:spPr>
        <p:txBody>
          <a:bodyPr/>
          <a:lstStyle/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 smtClean="0"/>
          </a:p>
        </p:txBody>
      </p:sp>
      <p:sp>
        <p:nvSpPr>
          <p:cNvPr id="4" name="AutoShape 2" descr="064_Leguminosen_nw-Lupine1.JPG"/>
          <p:cNvSpPr>
            <a:spLocks noChangeAspect="1" noChangeArrowheads="1"/>
          </p:cNvSpPr>
          <p:nvPr/>
        </p:nvSpPr>
        <p:spPr bwMode="auto">
          <a:xfrm>
            <a:off x="155575" y="-144463"/>
            <a:ext cx="225425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2348880"/>
            <a:ext cx="2857500" cy="405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385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1340768"/>
            <a:ext cx="6654800" cy="4752528"/>
          </a:xfrm>
        </p:spPr>
        <p:txBody>
          <a:bodyPr/>
          <a:lstStyle/>
          <a:p>
            <a:r>
              <a:rPr lang="de-DE" dirty="0" smtClean="0">
                <a:solidFill>
                  <a:srgbClr val="008000"/>
                </a:solidFill>
              </a:rPr>
              <a:t>4. marktgerechtes </a:t>
            </a:r>
            <a:r>
              <a:rPr lang="de-DE" dirty="0">
                <a:solidFill>
                  <a:srgbClr val="008000"/>
                </a:solidFill>
              </a:rPr>
              <a:t>Wachstum des Ökolandbaus </a:t>
            </a:r>
            <a:r>
              <a:rPr lang="de-DE" dirty="0" smtClean="0">
                <a:solidFill>
                  <a:srgbClr val="008000"/>
                </a:solidFill>
              </a:rPr>
              <a:t>&amp; regionale </a:t>
            </a:r>
            <a:r>
              <a:rPr lang="de-DE" dirty="0">
                <a:solidFill>
                  <a:srgbClr val="008000"/>
                </a:solidFill>
              </a:rPr>
              <a:t>Wertschöpfung</a:t>
            </a: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b="1" dirty="0" smtClean="0"/>
              <a:t>Kommunikation</a:t>
            </a:r>
            <a:br>
              <a:rPr lang="de-DE" b="1" dirty="0" smtClean="0"/>
            </a:br>
            <a:r>
              <a:rPr lang="de-DE" sz="2000" dirty="0" smtClean="0"/>
              <a:t/>
            </a:r>
            <a:br>
              <a:rPr lang="de-DE" sz="2000" dirty="0" smtClean="0"/>
            </a:br>
            <a:r>
              <a:rPr lang="de-DE" sz="2000" dirty="0" smtClean="0"/>
              <a:t>2. BIO+REGIO</a:t>
            </a:r>
            <a:br>
              <a:rPr lang="de-DE" sz="2000" dirty="0" smtClean="0"/>
            </a:br>
            <a:r>
              <a:rPr lang="de-DE" sz="2000" dirty="0"/>
              <a:t> </a:t>
            </a:r>
            <a:r>
              <a:rPr lang="de-DE" sz="2000" dirty="0" smtClean="0"/>
              <a:t>   Fair trägt sich gut</a:t>
            </a:r>
            <a:br>
              <a:rPr lang="de-DE" sz="2000" dirty="0" smtClean="0"/>
            </a:br>
            <a:r>
              <a:rPr lang="de-DE" sz="2000" dirty="0" smtClean="0"/>
              <a:t>    </a:t>
            </a:r>
            <a:r>
              <a:rPr lang="de-DE" sz="800" dirty="0" smtClean="0"/>
              <a:t>www.bio.sachsen.de</a:t>
            </a:r>
            <a:r>
              <a:rPr lang="de-DE" sz="2000" dirty="0" smtClean="0"/>
              <a:t/>
            </a:r>
            <a:br>
              <a:rPr lang="de-DE" sz="2000" dirty="0" smtClean="0"/>
            </a:br>
            <a:r>
              <a:rPr lang="de-DE" sz="2000" dirty="0" smtClean="0"/>
              <a:t/>
            </a:r>
            <a:br>
              <a:rPr lang="de-DE" sz="2000" dirty="0" smtClean="0"/>
            </a:br>
            <a:r>
              <a:rPr lang="de-DE" sz="2000" dirty="0" smtClean="0"/>
              <a:t/>
            </a:r>
            <a:br>
              <a:rPr lang="de-DE" sz="2000" dirty="0" smtClean="0"/>
            </a:br>
            <a:r>
              <a:rPr lang="de-DE" sz="2000" dirty="0" smtClean="0"/>
              <a:t>3. BIO+REGIO</a:t>
            </a:r>
            <a:br>
              <a:rPr lang="de-DE" sz="2000" dirty="0" smtClean="0"/>
            </a:br>
            <a:r>
              <a:rPr lang="de-DE" sz="2000" dirty="0"/>
              <a:t> </a:t>
            </a:r>
            <a:r>
              <a:rPr lang="de-DE" sz="2000" dirty="0" smtClean="0"/>
              <a:t>   in Kita &amp; Schule</a:t>
            </a:r>
            <a:br>
              <a:rPr lang="de-DE" sz="2000" dirty="0" smtClean="0"/>
            </a:br>
            <a:r>
              <a:rPr lang="de-DE" sz="2000" dirty="0" smtClean="0"/>
              <a:t>    </a:t>
            </a:r>
            <a:r>
              <a:rPr lang="de-DE" sz="1400" b="1" dirty="0" smtClean="0">
                <a:solidFill>
                  <a:srgbClr val="FF66FF"/>
                </a:solidFill>
              </a:rPr>
              <a:t>10 gute Gründe für mehr</a:t>
            </a:r>
            <a:r>
              <a:rPr lang="de-DE" sz="1400" b="1" dirty="0">
                <a:solidFill>
                  <a:srgbClr val="FF66FF"/>
                </a:solidFill>
              </a:rPr>
              <a:t/>
            </a:r>
            <a:br>
              <a:rPr lang="de-DE" sz="1400" b="1" dirty="0">
                <a:solidFill>
                  <a:srgbClr val="FF66FF"/>
                </a:solidFill>
              </a:rPr>
            </a:br>
            <a:r>
              <a:rPr lang="de-DE" sz="1400" b="1" dirty="0" smtClean="0">
                <a:solidFill>
                  <a:srgbClr val="FF66FF"/>
                </a:solidFill>
              </a:rPr>
              <a:t>      </a:t>
            </a:r>
            <a:r>
              <a:rPr lang="de-DE" sz="1400" b="1" dirty="0" err="1" smtClean="0">
                <a:solidFill>
                  <a:srgbClr val="FF66FF"/>
                </a:solidFill>
              </a:rPr>
              <a:t>bio+regio-Lebensmittel</a:t>
            </a:r>
            <a:r>
              <a:rPr lang="de-DE" sz="1400" b="1" dirty="0">
                <a:solidFill>
                  <a:srgbClr val="FF66FF"/>
                </a:solidFill>
              </a:rPr>
              <a:t/>
            </a:r>
            <a:br>
              <a:rPr lang="de-DE" sz="1400" b="1" dirty="0">
                <a:solidFill>
                  <a:srgbClr val="FF66FF"/>
                </a:solidFill>
              </a:rPr>
            </a:br>
            <a:r>
              <a:rPr lang="de-DE" sz="1400" b="1" dirty="0" smtClean="0">
                <a:solidFill>
                  <a:srgbClr val="FF66FF"/>
                </a:solidFill>
              </a:rPr>
              <a:t>      </a:t>
            </a:r>
            <a:r>
              <a:rPr lang="de-DE" sz="800" dirty="0" smtClean="0"/>
              <a:t>https</a:t>
            </a:r>
            <a:r>
              <a:rPr lang="de-DE" sz="800" dirty="0"/>
              <a:t>://www.landwirtschaft.sachsen.de</a:t>
            </a:r>
            <a:r>
              <a:rPr lang="de-DE" sz="800" dirty="0" smtClean="0"/>
              <a:t>/</a:t>
            </a:r>
            <a:br>
              <a:rPr lang="de-DE" sz="800" dirty="0" smtClean="0"/>
            </a:br>
            <a:r>
              <a:rPr lang="de-DE" sz="800" dirty="0" smtClean="0"/>
              <a:t>          mehr-bio-regio-in-kita-und-schule-52265.html</a:t>
            </a:r>
            <a:br>
              <a:rPr lang="de-DE" sz="800" dirty="0" smtClean="0"/>
            </a:br>
            <a:endParaRPr lang="de-DE" sz="8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38150" y="3140968"/>
            <a:ext cx="8267700" cy="3088382"/>
          </a:xfrm>
        </p:spPr>
        <p:txBody>
          <a:bodyPr/>
          <a:lstStyle/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</p:txBody>
      </p:sp>
      <p:sp>
        <p:nvSpPr>
          <p:cNvPr id="4" name="AutoShape 2" descr="064_Leguminosen_nw-Lupine1.JPG"/>
          <p:cNvSpPr>
            <a:spLocks noChangeAspect="1" noChangeArrowheads="1"/>
          </p:cNvSpPr>
          <p:nvPr/>
        </p:nvSpPr>
        <p:spPr bwMode="auto">
          <a:xfrm>
            <a:off x="155575" y="-144463"/>
            <a:ext cx="225425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363" y="4560308"/>
            <a:ext cx="4801309" cy="1416758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363" y="2564904"/>
            <a:ext cx="4782013" cy="1937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77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1628800"/>
            <a:ext cx="6582792" cy="5904656"/>
          </a:xfrm>
        </p:spPr>
        <p:txBody>
          <a:bodyPr/>
          <a:lstStyle/>
          <a:p>
            <a:r>
              <a:rPr lang="de-DE" dirty="0" smtClean="0">
                <a:solidFill>
                  <a:srgbClr val="008000"/>
                </a:solidFill>
              </a:rPr>
              <a:t>5. marktgerechtes </a:t>
            </a:r>
            <a:r>
              <a:rPr lang="de-DE" dirty="0">
                <a:solidFill>
                  <a:srgbClr val="008000"/>
                </a:solidFill>
              </a:rPr>
              <a:t>Wachstum des Ökolandbaus </a:t>
            </a:r>
            <a:r>
              <a:rPr lang="de-DE" dirty="0" smtClean="0">
                <a:solidFill>
                  <a:srgbClr val="008000"/>
                </a:solidFill>
              </a:rPr>
              <a:t>&amp; regionale </a:t>
            </a:r>
            <a:r>
              <a:rPr lang="de-DE" dirty="0">
                <a:solidFill>
                  <a:srgbClr val="008000"/>
                </a:solidFill>
              </a:rPr>
              <a:t>Wertschöpfung</a:t>
            </a: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b="1" dirty="0" smtClean="0"/>
              <a:t>Ausblick</a:t>
            </a:r>
            <a:br>
              <a:rPr lang="de-DE" b="1" dirty="0" smtClean="0"/>
            </a:b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dirty="0" smtClean="0"/>
              <a:t>+ Natur und Arten</a:t>
            </a:r>
            <a:br>
              <a:rPr lang="de-DE" dirty="0" smtClean="0"/>
            </a:br>
            <a:r>
              <a:rPr lang="de-DE" dirty="0" smtClean="0"/>
              <a:t>+ nachhaltige </a:t>
            </a:r>
            <a:br>
              <a:rPr lang="de-DE" dirty="0" smtClean="0"/>
            </a:br>
            <a:r>
              <a:rPr lang="de-DE" dirty="0" smtClean="0"/>
              <a:t>   Lebensmittel für alle</a:t>
            </a:r>
            <a:br>
              <a:rPr lang="de-DE" dirty="0" smtClean="0"/>
            </a:br>
            <a:r>
              <a:rPr lang="de-DE" dirty="0" smtClean="0"/>
              <a:t>+ Existenzsicherung </a:t>
            </a:r>
            <a:br>
              <a:rPr lang="de-DE" dirty="0" smtClean="0"/>
            </a:br>
            <a:r>
              <a:rPr lang="de-DE" dirty="0" smtClean="0"/>
              <a:t>   für regionale </a:t>
            </a:r>
            <a:br>
              <a:rPr lang="de-DE" dirty="0" smtClean="0"/>
            </a:br>
            <a:r>
              <a:rPr lang="de-DE" dirty="0" smtClean="0"/>
              <a:t>   Erzeuger</a:t>
            </a: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sz="2000" dirty="0" smtClean="0"/>
              <a:t/>
            </a:r>
            <a:br>
              <a:rPr lang="de-DE" sz="2000" dirty="0" smtClean="0"/>
            </a:br>
            <a:r>
              <a:rPr lang="de-DE" sz="2000" dirty="0" smtClean="0"/>
              <a:t/>
            </a:r>
            <a:br>
              <a:rPr lang="de-DE" sz="2000" dirty="0" smtClean="0"/>
            </a:br>
            <a:r>
              <a:rPr lang="de-DE" sz="2000" dirty="0" smtClean="0"/>
              <a:t>    </a:t>
            </a:r>
            <a:br>
              <a:rPr lang="de-DE" sz="2000" dirty="0" smtClean="0"/>
            </a:br>
            <a:r>
              <a:rPr lang="de-DE" sz="2000" dirty="0" smtClean="0"/>
              <a:t/>
            </a:r>
            <a:br>
              <a:rPr lang="de-DE" sz="2000" dirty="0" smtClean="0"/>
            </a:br>
            <a:r>
              <a:rPr lang="de-DE" sz="2000" dirty="0" smtClean="0"/>
              <a:t/>
            </a:r>
            <a:br>
              <a:rPr lang="de-DE" sz="2000" dirty="0" smtClean="0"/>
            </a:br>
            <a:r>
              <a:rPr lang="de-DE" sz="2000" dirty="0" smtClean="0"/>
              <a:t>    </a:t>
            </a:r>
            <a:r>
              <a:rPr lang="de-DE" sz="800" dirty="0" smtClean="0"/>
              <a:t/>
            </a:r>
            <a:br>
              <a:rPr lang="de-DE" sz="800" dirty="0" smtClean="0"/>
            </a:br>
            <a:endParaRPr lang="de-DE" sz="8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38150" y="3140968"/>
            <a:ext cx="8267700" cy="3088382"/>
          </a:xfrm>
        </p:spPr>
        <p:txBody>
          <a:bodyPr/>
          <a:lstStyle/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 smtClean="0"/>
          </a:p>
        </p:txBody>
      </p:sp>
      <p:sp>
        <p:nvSpPr>
          <p:cNvPr id="4" name="AutoShape 2" descr="064_Leguminosen_nw-Lupine1.JPG"/>
          <p:cNvSpPr>
            <a:spLocks noChangeAspect="1" noChangeArrowheads="1"/>
          </p:cNvSpPr>
          <p:nvPr/>
        </p:nvSpPr>
        <p:spPr bwMode="auto">
          <a:xfrm>
            <a:off x="155575" y="-144463"/>
            <a:ext cx="225425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2756" y="2348880"/>
            <a:ext cx="4608512" cy="4295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832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3568" y="-675456"/>
            <a:ext cx="6582792" cy="5904656"/>
          </a:xfrm>
        </p:spPr>
        <p:txBody>
          <a:bodyPr/>
          <a:lstStyle/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BIO+REGIO – Fair trägt sich gut. </a:t>
            </a:r>
            <a:br>
              <a:rPr lang="de-DE" dirty="0" smtClean="0"/>
            </a:br>
            <a:r>
              <a:rPr lang="de-DE" b="1" dirty="0" smtClean="0"/>
              <a:t>Seien Sie dabei !</a:t>
            </a:r>
            <a:br>
              <a:rPr lang="de-DE" b="1" dirty="0" smtClean="0"/>
            </a:b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sz="2000" dirty="0" smtClean="0"/>
              <a:t/>
            </a:r>
            <a:br>
              <a:rPr lang="de-DE" sz="2000" dirty="0" smtClean="0"/>
            </a:br>
            <a:r>
              <a:rPr lang="de-DE" sz="2000" dirty="0" smtClean="0"/>
              <a:t/>
            </a:r>
            <a:br>
              <a:rPr lang="de-DE" sz="2000" dirty="0" smtClean="0"/>
            </a:br>
            <a:r>
              <a:rPr lang="de-DE" sz="2000" dirty="0" smtClean="0"/>
              <a:t>    </a:t>
            </a:r>
            <a:br>
              <a:rPr lang="de-DE" sz="2000" dirty="0" smtClean="0"/>
            </a:br>
            <a:r>
              <a:rPr lang="de-DE" sz="2000" dirty="0" smtClean="0"/>
              <a:t/>
            </a:r>
            <a:br>
              <a:rPr lang="de-DE" sz="2000" dirty="0" smtClean="0"/>
            </a:br>
            <a:r>
              <a:rPr lang="de-DE" sz="2000" dirty="0" smtClean="0"/>
              <a:t/>
            </a:r>
            <a:br>
              <a:rPr lang="de-DE" sz="2000" dirty="0" smtClean="0"/>
            </a:br>
            <a:r>
              <a:rPr lang="de-DE" sz="2000" dirty="0" smtClean="0"/>
              <a:t>    </a:t>
            </a:r>
            <a:r>
              <a:rPr lang="de-DE" sz="800" dirty="0" smtClean="0"/>
              <a:t/>
            </a:r>
            <a:br>
              <a:rPr lang="de-DE" sz="800" dirty="0" smtClean="0"/>
            </a:br>
            <a:endParaRPr lang="de-DE" sz="8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3568" y="3140968"/>
            <a:ext cx="8022282" cy="3088382"/>
          </a:xfrm>
        </p:spPr>
        <p:txBody>
          <a:bodyPr/>
          <a:lstStyle/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sz="1200" dirty="0" smtClean="0"/>
              <a:t>Ihre </a:t>
            </a:r>
            <a:r>
              <a:rPr lang="de-DE" sz="1200" dirty="0"/>
              <a:t>Ansprechpartnerin im SMEKUL</a:t>
            </a:r>
            <a:br>
              <a:rPr lang="de-DE" sz="1200" dirty="0"/>
            </a:br>
            <a:r>
              <a:rPr lang="de-DE" sz="1200" dirty="0"/>
              <a:t>Ref. 32 Regionale Wertschöpfung, Ökolandbau</a:t>
            </a:r>
            <a:br>
              <a:rPr lang="de-DE" sz="1200" dirty="0"/>
            </a:br>
            <a:r>
              <a:rPr lang="de-DE" sz="1200" dirty="0"/>
              <a:t>Beate Wunderlich </a:t>
            </a:r>
            <a:r>
              <a:rPr lang="de-DE" sz="1200" dirty="0">
                <a:hlinkClick r:id="rId3"/>
              </a:rPr>
              <a:t>beate.wunderlich@smekul.sachsen.de</a:t>
            </a:r>
            <a:r>
              <a:rPr lang="de-DE" sz="1200" dirty="0"/>
              <a:t/>
            </a:r>
            <a:br>
              <a:rPr lang="de-DE" sz="1200" dirty="0"/>
            </a:br>
            <a:r>
              <a:rPr lang="de-DE" sz="1200" dirty="0"/>
              <a:t>Tel. 0351 – 564 23205</a:t>
            </a:r>
            <a:endParaRPr lang="de-DE" sz="1200" dirty="0" smtClean="0"/>
          </a:p>
        </p:txBody>
      </p:sp>
      <p:sp>
        <p:nvSpPr>
          <p:cNvPr id="4" name="AutoShape 2" descr="064_Leguminosen_nw-Lupine1.JPG"/>
          <p:cNvSpPr>
            <a:spLocks noChangeAspect="1" noChangeArrowheads="1"/>
          </p:cNvSpPr>
          <p:nvPr/>
        </p:nvSpPr>
        <p:spPr bwMode="auto">
          <a:xfrm>
            <a:off x="155575" y="-144463"/>
            <a:ext cx="225425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985" y="2478279"/>
            <a:ext cx="4962837" cy="1901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42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8150" y="438150"/>
            <a:ext cx="8598346" cy="1694706"/>
          </a:xfrm>
        </p:spPr>
        <p:txBody>
          <a:bodyPr/>
          <a:lstStyle/>
          <a:p>
            <a:r>
              <a:rPr lang="de-DE" dirty="0" smtClean="0">
                <a:solidFill>
                  <a:srgbClr val="008000"/>
                </a:solidFill>
              </a:rPr>
              <a:t>Förderung und Stärkung des Öko-Landbaus in Sachsen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38150" y="2492896"/>
            <a:ext cx="8382322" cy="3384376"/>
          </a:xfrm>
        </p:spPr>
        <p:txBody>
          <a:bodyPr/>
          <a:lstStyle/>
          <a:p>
            <a:pPr marL="0" indent="0">
              <a:buNone/>
            </a:pPr>
            <a:r>
              <a:rPr lang="de-DE" sz="2400" b="1" dirty="0" smtClean="0">
                <a:solidFill>
                  <a:srgbClr val="008000"/>
                </a:solidFill>
              </a:rPr>
              <a:t>Was verbinden Sie mit Ökologischem Landbau?</a:t>
            </a:r>
            <a:endParaRPr lang="de-DE" sz="2400" b="1" dirty="0">
              <a:solidFill>
                <a:srgbClr val="008000"/>
              </a:solidFill>
            </a:endParaRPr>
          </a:p>
        </p:txBody>
      </p:sp>
      <p:sp>
        <p:nvSpPr>
          <p:cNvPr id="4" name="AutoShape 2" descr="064_Leguminosen_nw-Lupine1.JPG"/>
          <p:cNvSpPr>
            <a:spLocks noChangeAspect="1" noChangeArrowheads="1"/>
          </p:cNvSpPr>
          <p:nvPr/>
        </p:nvSpPr>
        <p:spPr bwMode="auto">
          <a:xfrm>
            <a:off x="155575" y="-144463"/>
            <a:ext cx="225425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7" name="Grafik 6"/>
          <p:cNvPicPr/>
          <p:nvPr/>
        </p:nvPicPr>
        <p:blipFill>
          <a:blip r:embed="rId3"/>
          <a:stretch>
            <a:fillRect/>
          </a:stretch>
        </p:blipFill>
        <p:spPr>
          <a:xfrm>
            <a:off x="5724128" y="3645024"/>
            <a:ext cx="2724150" cy="2724150"/>
          </a:xfrm>
          <a:prstGeom prst="rect">
            <a:avLst/>
          </a:prstGeom>
        </p:spPr>
      </p:pic>
      <p:pic>
        <p:nvPicPr>
          <p:cNvPr id="8" name="Grafik 7"/>
          <p:cNvPicPr/>
          <p:nvPr/>
        </p:nvPicPr>
        <p:blipFill rotWithShape="1">
          <a:blip r:embed="rId4"/>
          <a:srcRect r="51260"/>
          <a:stretch/>
        </p:blipFill>
        <p:spPr>
          <a:xfrm>
            <a:off x="2987824" y="3645024"/>
            <a:ext cx="2569468" cy="2724150"/>
          </a:xfrm>
          <a:prstGeom prst="rect">
            <a:avLst/>
          </a:prstGeom>
        </p:spPr>
      </p:pic>
      <p:pic>
        <p:nvPicPr>
          <p:cNvPr id="9" name="Grafik 8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2" t="-2167" r="36238" b="14964"/>
          <a:stretch/>
        </p:blipFill>
        <p:spPr bwMode="auto">
          <a:xfrm>
            <a:off x="443333" y="3622870"/>
            <a:ext cx="2377655" cy="27463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63875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8150" y="438150"/>
            <a:ext cx="8382322" cy="1694706"/>
          </a:xfrm>
        </p:spPr>
        <p:txBody>
          <a:bodyPr/>
          <a:lstStyle/>
          <a:p>
            <a:r>
              <a:rPr lang="de-DE" dirty="0" smtClean="0">
                <a:solidFill>
                  <a:srgbClr val="008000"/>
                </a:solidFill>
              </a:rPr>
              <a:t>Förderung und Stärkung des Öko-Landbaus in Sachsen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38150" y="2492896"/>
            <a:ext cx="8382322" cy="3384376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de-DE" sz="2400" dirty="0" smtClean="0">
                <a:solidFill>
                  <a:srgbClr val="008000"/>
                </a:solidFill>
              </a:rPr>
              <a:t>Pluspunkte Öko-Landbau (ÖL)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2400" dirty="0" smtClean="0">
                <a:solidFill>
                  <a:srgbClr val="008000"/>
                </a:solidFill>
              </a:rPr>
              <a:t>Politischer Auftrag &amp; Ausgangssituation Sachsen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2400" dirty="0" smtClean="0">
                <a:solidFill>
                  <a:srgbClr val="008000"/>
                </a:solidFill>
              </a:rPr>
              <a:t>Strukturen &amp; Projekte ÖL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2400" dirty="0" smtClean="0">
                <a:solidFill>
                  <a:srgbClr val="008000"/>
                </a:solidFill>
              </a:rPr>
              <a:t>Förderung &amp; Kommunikation ÖL 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2400" dirty="0" smtClean="0">
                <a:solidFill>
                  <a:srgbClr val="008000"/>
                </a:solidFill>
              </a:rPr>
              <a:t>Ausblick</a:t>
            </a:r>
            <a:endParaRPr lang="de-DE" sz="2400" dirty="0">
              <a:solidFill>
                <a:srgbClr val="008000"/>
              </a:solidFill>
            </a:endParaRPr>
          </a:p>
        </p:txBody>
      </p:sp>
      <p:sp>
        <p:nvSpPr>
          <p:cNvPr id="4" name="AutoShape 2" descr="064_Leguminosen_nw-Lupine1.JPG"/>
          <p:cNvSpPr>
            <a:spLocks noChangeAspect="1" noChangeArrowheads="1"/>
          </p:cNvSpPr>
          <p:nvPr/>
        </p:nvSpPr>
        <p:spPr bwMode="auto">
          <a:xfrm>
            <a:off x="155575" y="-144463"/>
            <a:ext cx="225425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4777" y="4509120"/>
            <a:ext cx="2905695" cy="2217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809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8150" y="438150"/>
            <a:ext cx="7590234" cy="1694706"/>
          </a:xfrm>
        </p:spPr>
        <p:txBody>
          <a:bodyPr/>
          <a:lstStyle/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>
                <a:solidFill>
                  <a:srgbClr val="008000"/>
                </a:solidFill>
              </a:rPr>
              <a:t/>
            </a:r>
            <a:br>
              <a:rPr lang="de-DE" dirty="0" smtClean="0">
                <a:solidFill>
                  <a:srgbClr val="008000"/>
                </a:solidFill>
              </a:rPr>
            </a:br>
            <a:r>
              <a:rPr lang="de-DE" dirty="0" smtClean="0">
                <a:solidFill>
                  <a:srgbClr val="008000"/>
                </a:solidFill>
              </a:rPr>
              <a:t>1. Förderung und Stärkung des Ökolandbau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38150" y="2420888"/>
            <a:ext cx="8267700" cy="3384376"/>
          </a:xfrm>
        </p:spPr>
        <p:txBody>
          <a:bodyPr/>
          <a:lstStyle/>
          <a:p>
            <a:pPr marL="0" indent="0">
              <a:buNone/>
            </a:pPr>
            <a:r>
              <a:rPr lang="de-DE" b="1" dirty="0" smtClean="0"/>
              <a:t>  </a:t>
            </a:r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1993763"/>
            <a:ext cx="6829425" cy="423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707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8150" y="438150"/>
            <a:ext cx="7590234" cy="1406674"/>
          </a:xfrm>
        </p:spPr>
        <p:txBody>
          <a:bodyPr/>
          <a:lstStyle/>
          <a:p>
            <a:r>
              <a:rPr lang="de-DE" dirty="0" smtClean="0">
                <a:solidFill>
                  <a:srgbClr val="008000"/>
                </a:solidFill>
              </a:rPr>
              <a:t>2. Politischer Auftrag im Koalitionsvertrag 2019-24</a:t>
            </a:r>
            <a:endParaRPr lang="de-DE" dirty="0">
              <a:solidFill>
                <a:srgbClr val="00800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38150" y="2351796"/>
            <a:ext cx="8267700" cy="3453468"/>
          </a:xfrm>
        </p:spPr>
        <p:txBody>
          <a:bodyPr/>
          <a:lstStyle/>
          <a:p>
            <a:r>
              <a:rPr lang="de-DE" dirty="0" smtClean="0"/>
              <a:t>„Wir wollen die gesamte regionale Wertschöpfungskette in den Blick nehmen – von der Erzeugung über die Weiterverarbeitung, das Endprodukt und den Handel bis zu den </a:t>
            </a:r>
            <a:r>
              <a:rPr lang="de-DE" dirty="0" err="1" smtClean="0"/>
              <a:t>Verbraucher:innen</a:t>
            </a:r>
            <a:r>
              <a:rPr lang="de-DE" dirty="0" smtClean="0"/>
              <a:t>“. </a:t>
            </a:r>
            <a:r>
              <a:rPr lang="de-DE" i="1" dirty="0" smtClean="0"/>
              <a:t>(Staatsminister W. Günther)</a:t>
            </a:r>
          </a:p>
          <a:p>
            <a:r>
              <a:rPr lang="de-DE" dirty="0" smtClean="0"/>
              <a:t>Ökologisch verträgliche, regional wertschöpfende Landwirtschaft</a:t>
            </a:r>
          </a:p>
          <a:p>
            <a:r>
              <a:rPr lang="de-DE" dirty="0" smtClean="0"/>
              <a:t>d.h. konventionelle &amp; ökologische Landwirtschaft sind gleichberechtigt</a:t>
            </a:r>
          </a:p>
          <a:p>
            <a:r>
              <a:rPr lang="de-DE" dirty="0" smtClean="0"/>
              <a:t>Focus auf Regionale Wertschöpfung &amp; Lebensmittelerzeugung</a:t>
            </a:r>
          </a:p>
          <a:p>
            <a:r>
              <a:rPr lang="de-DE" u="sng" dirty="0" smtClean="0"/>
              <a:t>Seit 03/2020 </a:t>
            </a:r>
            <a:r>
              <a:rPr lang="de-DE" dirty="0" smtClean="0"/>
              <a:t>Ref. 32 Regionale Wertschöpfung, Ökolandbau im SMEKUL</a:t>
            </a: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31814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8150" y="438150"/>
            <a:ext cx="7590234" cy="1694706"/>
          </a:xfrm>
        </p:spPr>
        <p:txBody>
          <a:bodyPr/>
          <a:lstStyle/>
          <a:p>
            <a:r>
              <a:rPr lang="de-DE" dirty="0" smtClean="0">
                <a:solidFill>
                  <a:srgbClr val="008000"/>
                </a:solidFill>
              </a:rPr>
              <a:t>2. Politischer Auftrag </a:t>
            </a:r>
            <a:br>
              <a:rPr lang="de-DE" dirty="0" smtClean="0">
                <a:solidFill>
                  <a:srgbClr val="008000"/>
                </a:solidFill>
              </a:rPr>
            </a:br>
            <a:r>
              <a:rPr lang="de-DE" dirty="0" smtClean="0">
                <a:solidFill>
                  <a:srgbClr val="008000"/>
                </a:solidFill>
              </a:rPr>
              <a:t>marktgerechtes Wachstum des Ökolandbaus &amp;</a:t>
            </a:r>
            <a:br>
              <a:rPr lang="de-DE" dirty="0" smtClean="0">
                <a:solidFill>
                  <a:srgbClr val="008000"/>
                </a:solidFill>
              </a:rPr>
            </a:br>
            <a:r>
              <a:rPr lang="de-DE" dirty="0" smtClean="0">
                <a:solidFill>
                  <a:srgbClr val="008000"/>
                </a:solidFill>
              </a:rPr>
              <a:t>regionale Wertschöpfung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38150" y="2492896"/>
            <a:ext cx="8382322" cy="3384376"/>
          </a:xfrm>
        </p:spPr>
        <p:txBody>
          <a:bodyPr/>
          <a:lstStyle/>
          <a:p>
            <a:pPr marL="0" indent="0">
              <a:buNone/>
            </a:pPr>
            <a:endParaRPr lang="de-DE" dirty="0"/>
          </a:p>
        </p:txBody>
      </p:sp>
      <p:sp>
        <p:nvSpPr>
          <p:cNvPr id="4" name="AutoShape 2" descr="064_Leguminosen_nw-Lupine1.JPG"/>
          <p:cNvSpPr>
            <a:spLocks noChangeAspect="1" noChangeArrowheads="1"/>
          </p:cNvSpPr>
          <p:nvPr/>
        </p:nvSpPr>
        <p:spPr bwMode="auto">
          <a:xfrm>
            <a:off x="155575" y="-144463"/>
            <a:ext cx="225425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graphicFrame>
        <p:nvGraphicFramePr>
          <p:cNvPr id="6" name="Inhaltsplatzhalt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7981339"/>
              </p:ext>
            </p:extLst>
          </p:nvPr>
        </p:nvGraphicFramePr>
        <p:xfrm>
          <a:off x="381000" y="1772816"/>
          <a:ext cx="8325011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2352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8150" y="1412776"/>
            <a:ext cx="7590234" cy="576064"/>
          </a:xfrm>
        </p:spPr>
        <p:txBody>
          <a:bodyPr/>
          <a:lstStyle/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>
                <a:solidFill>
                  <a:srgbClr val="008000"/>
                </a:solidFill>
              </a:rPr>
              <a:t>2. Ausgangssituation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sz="2000" dirty="0" smtClean="0"/>
              <a:t>Land –und Ernährungswirtschaft in Sachsen (2020)</a:t>
            </a:r>
            <a:endParaRPr lang="de-DE" sz="20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38150" y="2132856"/>
            <a:ext cx="8454330" cy="3672408"/>
          </a:xfrm>
        </p:spPr>
        <p:txBody>
          <a:bodyPr/>
          <a:lstStyle/>
          <a:p>
            <a:r>
              <a:rPr lang="de-DE" u="sng" dirty="0" smtClean="0"/>
              <a:t>Ernährungswirtschaft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6.354 Mio. € Umsatz / 366 Betrieben, ohne Getränke</a:t>
            </a:r>
            <a:br>
              <a:rPr lang="de-DE" dirty="0" smtClean="0"/>
            </a:br>
            <a:r>
              <a:rPr lang="de-DE" dirty="0" smtClean="0"/>
              <a:t>Exportquote (ohne Getränke) 13,9 % (D: 23,7 % bzw. 16,9 % in 2005)</a:t>
            </a:r>
            <a:br>
              <a:rPr lang="de-DE" dirty="0" smtClean="0"/>
            </a:br>
            <a:r>
              <a:rPr lang="de-DE" dirty="0" smtClean="0"/>
              <a:t>Bio-Verarbeiter/-Händler/-Lagerhalter: </a:t>
            </a:r>
            <a:r>
              <a:rPr lang="de-DE" b="1" dirty="0" smtClean="0">
                <a:solidFill>
                  <a:srgbClr val="008000"/>
                </a:solidFill>
              </a:rPr>
              <a:t>347 Bio-Unternehmen</a:t>
            </a:r>
          </a:p>
          <a:p>
            <a:r>
              <a:rPr lang="de-DE" u="sng" dirty="0" smtClean="0"/>
              <a:t>Landwirtschaft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702.673 ha Ackerfläche / 188.005 Grünland / </a:t>
            </a:r>
            <a:r>
              <a:rPr lang="de-DE" b="1" dirty="0" smtClean="0">
                <a:solidFill>
                  <a:srgbClr val="008000"/>
                </a:solidFill>
              </a:rPr>
              <a:t>1400 ha Öko-Gemüse</a:t>
            </a:r>
            <a:r>
              <a:rPr lang="de-DE" dirty="0" smtClean="0"/>
              <a:t> von 3700 </a:t>
            </a:r>
            <a:r>
              <a:rPr lang="de-DE" dirty="0"/>
              <a:t>ha Gemüse ), </a:t>
            </a:r>
            <a:r>
              <a:rPr lang="de-DE" b="1" dirty="0" smtClean="0">
                <a:solidFill>
                  <a:srgbClr val="008000"/>
                </a:solidFill>
              </a:rPr>
              <a:t>24 % Öko-Obst/Obst insg.</a:t>
            </a:r>
            <a:r>
              <a:rPr lang="de-DE" dirty="0" smtClean="0">
                <a:solidFill>
                  <a:srgbClr val="008000"/>
                </a:solidFill>
              </a:rPr>
              <a:t/>
            </a:r>
            <a:br>
              <a:rPr lang="de-DE" dirty="0" smtClean="0">
                <a:solidFill>
                  <a:srgbClr val="008000"/>
                </a:solidFill>
              </a:rPr>
            </a:br>
            <a:r>
              <a:rPr lang="de-DE" dirty="0" smtClean="0"/>
              <a:t>5674 Betriebe, davon </a:t>
            </a:r>
            <a:r>
              <a:rPr lang="de-DE" b="1" dirty="0" smtClean="0">
                <a:solidFill>
                  <a:srgbClr val="008000"/>
                </a:solidFill>
              </a:rPr>
              <a:t>über 800 Bio-Betriebe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Anteil Bio-Betriebe: über 12 %  </a:t>
            </a:r>
            <a:r>
              <a:rPr lang="de-DE" dirty="0"/>
              <a:t/>
            </a:r>
            <a:br>
              <a:rPr lang="de-DE" dirty="0"/>
            </a:br>
            <a:r>
              <a:rPr lang="de-DE" b="1" dirty="0" smtClean="0">
                <a:solidFill>
                  <a:srgbClr val="008000"/>
                </a:solidFill>
              </a:rPr>
              <a:t>Anteil Öko-Fläche: 8,1 % </a:t>
            </a:r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</p:txBody>
      </p:sp>
      <p:cxnSp>
        <p:nvCxnSpPr>
          <p:cNvPr id="5" name="Gerader Verbinder 4"/>
          <p:cNvCxnSpPr/>
          <p:nvPr/>
        </p:nvCxnSpPr>
        <p:spPr bwMode="auto">
          <a:xfrm flipH="1" flipV="1">
            <a:off x="6444208" y="4653136"/>
            <a:ext cx="72008" cy="14401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3" name="Grafik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0925" y="4293096"/>
            <a:ext cx="3371555" cy="2196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082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2060848"/>
            <a:ext cx="7416824" cy="4168502"/>
          </a:xfrm>
        </p:spPr>
        <p:txBody>
          <a:bodyPr/>
          <a:lstStyle/>
          <a:p>
            <a:r>
              <a:rPr lang="de-DE" dirty="0" smtClean="0">
                <a:solidFill>
                  <a:srgbClr val="008000"/>
                </a:solidFill>
              </a:rPr>
              <a:t/>
            </a:r>
            <a:br>
              <a:rPr lang="de-DE" dirty="0" smtClean="0">
                <a:solidFill>
                  <a:srgbClr val="008000"/>
                </a:solidFill>
              </a:rPr>
            </a:br>
            <a:r>
              <a:rPr lang="de-DE" dirty="0">
                <a:solidFill>
                  <a:srgbClr val="008000"/>
                </a:solidFill>
              </a:rPr>
              <a:t/>
            </a:r>
            <a:br>
              <a:rPr lang="de-DE" dirty="0">
                <a:solidFill>
                  <a:srgbClr val="008000"/>
                </a:solidFill>
              </a:rPr>
            </a:br>
            <a:r>
              <a:rPr lang="de-DE" dirty="0" smtClean="0">
                <a:solidFill>
                  <a:srgbClr val="008000"/>
                </a:solidFill>
              </a:rPr>
              <a:t/>
            </a:r>
            <a:br>
              <a:rPr lang="de-DE" dirty="0" smtClean="0">
                <a:solidFill>
                  <a:srgbClr val="008000"/>
                </a:solidFill>
              </a:rPr>
            </a:br>
            <a:r>
              <a:rPr lang="de-DE" dirty="0" smtClean="0">
                <a:solidFill>
                  <a:srgbClr val="008000"/>
                </a:solidFill>
              </a:rPr>
              <a:t/>
            </a:r>
            <a:br>
              <a:rPr lang="de-DE" dirty="0" smtClean="0">
                <a:solidFill>
                  <a:srgbClr val="008000"/>
                </a:solidFill>
              </a:rPr>
            </a:br>
            <a:r>
              <a:rPr lang="de-DE" dirty="0" smtClean="0">
                <a:solidFill>
                  <a:srgbClr val="008000"/>
                </a:solidFill>
              </a:rPr>
              <a:t/>
            </a:r>
            <a:br>
              <a:rPr lang="de-DE" dirty="0" smtClean="0">
                <a:solidFill>
                  <a:srgbClr val="008000"/>
                </a:solidFill>
              </a:rPr>
            </a:br>
            <a:r>
              <a:rPr lang="de-DE" dirty="0">
                <a:solidFill>
                  <a:srgbClr val="008000"/>
                </a:solidFill>
              </a:rPr>
              <a:t/>
            </a:r>
            <a:br>
              <a:rPr lang="de-DE" dirty="0">
                <a:solidFill>
                  <a:srgbClr val="008000"/>
                </a:solidFill>
              </a:rPr>
            </a:br>
            <a:r>
              <a:rPr lang="de-DE" dirty="0" smtClean="0">
                <a:solidFill>
                  <a:srgbClr val="008000"/>
                </a:solidFill>
              </a:rPr>
              <a:t/>
            </a:r>
            <a:br>
              <a:rPr lang="de-DE" dirty="0" smtClean="0">
                <a:solidFill>
                  <a:srgbClr val="008000"/>
                </a:solidFill>
              </a:rPr>
            </a:br>
            <a:r>
              <a:rPr lang="de-DE" dirty="0">
                <a:solidFill>
                  <a:srgbClr val="008000"/>
                </a:solidFill>
              </a:rPr>
              <a:t/>
            </a:r>
            <a:br>
              <a:rPr lang="de-DE" dirty="0">
                <a:solidFill>
                  <a:srgbClr val="008000"/>
                </a:solidFill>
              </a:rPr>
            </a:br>
            <a:r>
              <a:rPr lang="de-DE" dirty="0" smtClean="0">
                <a:solidFill>
                  <a:srgbClr val="008000"/>
                </a:solidFill>
              </a:rPr>
              <a:t>3. marktgerechtes </a:t>
            </a:r>
            <a:r>
              <a:rPr lang="de-DE" dirty="0">
                <a:solidFill>
                  <a:srgbClr val="008000"/>
                </a:solidFill>
              </a:rPr>
              <a:t>Wachstum des Ökolandbaus </a:t>
            </a:r>
            <a:r>
              <a:rPr lang="de-DE" dirty="0" smtClean="0">
                <a:solidFill>
                  <a:srgbClr val="008000"/>
                </a:solidFill>
              </a:rPr>
              <a:t>&amp; regionale </a:t>
            </a:r>
            <a:r>
              <a:rPr lang="de-DE" dirty="0">
                <a:solidFill>
                  <a:srgbClr val="008000"/>
                </a:solidFill>
              </a:rPr>
              <a:t>Wertschöpfung</a:t>
            </a: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b="1" dirty="0" smtClean="0"/>
              <a:t>Strukturen &amp; Projekte</a:t>
            </a:r>
            <a:br>
              <a:rPr lang="de-DE" b="1" dirty="0" smtClean="0"/>
            </a:br>
            <a:r>
              <a:rPr lang="de-DE" sz="2000" b="1" dirty="0" smtClean="0"/>
              <a:t/>
            </a:r>
            <a:br>
              <a:rPr lang="de-DE" sz="2000" b="1" dirty="0" smtClean="0"/>
            </a:br>
            <a:r>
              <a:rPr lang="de-DE" sz="2000" dirty="0" smtClean="0"/>
              <a:t>1. Bio-Erlebnistage 2022</a:t>
            </a:r>
            <a:br>
              <a:rPr lang="de-DE" sz="2000" dirty="0" smtClean="0"/>
            </a:br>
            <a:r>
              <a:rPr lang="de-DE" sz="2000" dirty="0" smtClean="0"/>
              <a:t>2. Bio-Regio-Modellregionen</a:t>
            </a:r>
            <a:br>
              <a:rPr lang="de-DE" sz="2000" dirty="0" smtClean="0"/>
            </a:br>
            <a:r>
              <a:rPr lang="de-DE" sz="2000" dirty="0" smtClean="0"/>
              <a:t>3. Bio-Regio-Kantine</a:t>
            </a:r>
            <a:r>
              <a:rPr lang="de-DE" sz="2000" dirty="0"/>
              <a:t/>
            </a:r>
            <a:br>
              <a:rPr lang="de-DE" sz="2000" dirty="0"/>
            </a:br>
            <a:r>
              <a:rPr lang="de-DE" sz="2000" dirty="0" smtClean="0"/>
              <a:t>4. </a:t>
            </a:r>
            <a:r>
              <a:rPr lang="de-DE" sz="2000" dirty="0" err="1" smtClean="0"/>
              <a:t>AgiL</a:t>
            </a:r>
            <a:r>
              <a:rPr lang="de-DE" sz="2000" dirty="0" smtClean="0"/>
              <a:t> – Sächsische Agentur für regionale</a:t>
            </a:r>
            <a:br>
              <a:rPr lang="de-DE" sz="2000" dirty="0" smtClean="0"/>
            </a:br>
            <a:r>
              <a:rPr lang="de-DE" sz="2000" dirty="0" smtClean="0"/>
              <a:t>    Lebensmittel</a:t>
            </a:r>
            <a:br>
              <a:rPr lang="de-DE" sz="2000" dirty="0" smtClean="0"/>
            </a:br>
            <a:r>
              <a:rPr lang="de-DE" sz="2000" dirty="0" smtClean="0"/>
              <a:t>5. BIO+REGIO einkaufen: www.regionales.sachsen.de</a:t>
            </a:r>
            <a:br>
              <a:rPr lang="de-DE" sz="2000" dirty="0" smtClean="0"/>
            </a:br>
            <a:r>
              <a:rPr lang="de-DE" sz="2000" dirty="0" smtClean="0"/>
              <a:t>6. Kompetenzzentrum Ökologischer Landbau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38150" y="3140968"/>
            <a:ext cx="8267700" cy="3088382"/>
          </a:xfrm>
        </p:spPr>
        <p:txBody>
          <a:bodyPr/>
          <a:lstStyle/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</p:txBody>
      </p:sp>
      <p:sp>
        <p:nvSpPr>
          <p:cNvPr id="4" name="AutoShape 2" descr="064_Leguminosen_nw-Lupine1.JPG"/>
          <p:cNvSpPr>
            <a:spLocks noChangeAspect="1" noChangeArrowheads="1"/>
          </p:cNvSpPr>
          <p:nvPr/>
        </p:nvSpPr>
        <p:spPr bwMode="auto">
          <a:xfrm>
            <a:off x="155575" y="-144463"/>
            <a:ext cx="225425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32277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rgbClr val="008000"/>
                </a:solidFill>
              </a:rPr>
              <a:t>3. marktgerechtes Wachstum des Ökolandbaus &amp; regionale Wertschöpfung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2400" b="1" dirty="0" smtClean="0"/>
              <a:t>Bio-Erlebnistage</a:t>
            </a:r>
          </a:p>
          <a:p>
            <a:pPr marL="0" indent="0">
              <a:buNone/>
            </a:pPr>
            <a:r>
              <a:rPr lang="de-DE" sz="2000" dirty="0" smtClean="0"/>
              <a:t>Termine</a:t>
            </a:r>
            <a:br>
              <a:rPr lang="de-DE" sz="2000" dirty="0" smtClean="0"/>
            </a:br>
            <a:r>
              <a:rPr lang="de-DE" sz="2000" dirty="0" smtClean="0">
                <a:hlinkClick r:id="rId2"/>
              </a:rPr>
              <a:t>www.bio.sachsen.de</a:t>
            </a:r>
            <a:endParaRPr lang="de-DE" sz="2000" dirty="0" smtClean="0"/>
          </a:p>
          <a:p>
            <a:pPr marL="0" indent="0">
              <a:buNone/>
            </a:pPr>
            <a:r>
              <a:rPr lang="de-DE" sz="2000" dirty="0" smtClean="0"/>
              <a:t>Bio-Betriebe in der Region</a:t>
            </a:r>
            <a:br>
              <a:rPr lang="de-DE" sz="2000" dirty="0" smtClean="0"/>
            </a:br>
            <a:r>
              <a:rPr lang="de-DE" sz="2000" dirty="0" smtClean="0"/>
              <a:t>entdecken.</a:t>
            </a:r>
          </a:p>
          <a:p>
            <a:pPr marL="0" indent="0">
              <a:buNone/>
            </a:pPr>
            <a:r>
              <a:rPr lang="de-DE" sz="2000" dirty="0" smtClean="0"/>
              <a:t>Bio-Geschmack &amp; Vielfalt</a:t>
            </a:r>
            <a:br>
              <a:rPr lang="de-DE" sz="2000" dirty="0" smtClean="0"/>
            </a:br>
            <a:r>
              <a:rPr lang="de-DE" sz="2000" dirty="0" smtClean="0"/>
              <a:t>erleben.</a:t>
            </a:r>
          </a:p>
          <a:p>
            <a:pPr marL="0" indent="0">
              <a:buNone/>
            </a:pPr>
            <a:r>
              <a:rPr lang="de-DE" sz="2000" dirty="0" smtClean="0"/>
              <a:t>Dabei sein.</a:t>
            </a:r>
            <a:br>
              <a:rPr lang="de-DE" sz="2000" dirty="0" smtClean="0"/>
            </a:br>
            <a:endParaRPr lang="de-DE" sz="20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3928" y="2132856"/>
            <a:ext cx="4909542" cy="4255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39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Folienmaster">
  <a:themeElements>
    <a:clrScheme name="Benutzerdefiniert 2">
      <a:dk1>
        <a:srgbClr val="333333"/>
      </a:dk1>
      <a:lt1>
        <a:srgbClr val="FFFFFF"/>
      </a:lt1>
      <a:dk2>
        <a:srgbClr val="000000"/>
      </a:dk2>
      <a:lt2>
        <a:srgbClr val="747678"/>
      </a:lt2>
      <a:accent1>
        <a:srgbClr val="008444"/>
      </a:accent1>
      <a:accent2>
        <a:srgbClr val="006751"/>
      </a:accent2>
      <a:accent3>
        <a:srgbClr val="FFFFFF"/>
      </a:accent3>
      <a:accent4>
        <a:srgbClr val="2A2A2A"/>
      </a:accent4>
      <a:accent5>
        <a:srgbClr val="AAC2B0"/>
      </a:accent5>
      <a:accent6>
        <a:srgbClr val="005D49"/>
      </a:accent6>
      <a:hlink>
        <a:srgbClr val="0070C0"/>
      </a:hlink>
      <a:folHlink>
        <a:srgbClr val="0070C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2_Folienmaster 1">
        <a:dk1>
          <a:srgbClr val="333333"/>
        </a:dk1>
        <a:lt1>
          <a:srgbClr val="FFFFFF"/>
        </a:lt1>
        <a:dk2>
          <a:srgbClr val="000000"/>
        </a:dk2>
        <a:lt2>
          <a:srgbClr val="747678"/>
        </a:lt2>
        <a:accent1>
          <a:srgbClr val="008444"/>
        </a:accent1>
        <a:accent2>
          <a:srgbClr val="006751"/>
        </a:accent2>
        <a:accent3>
          <a:srgbClr val="FFFFFF"/>
        </a:accent3>
        <a:accent4>
          <a:srgbClr val="2A2A2A"/>
        </a:accent4>
        <a:accent5>
          <a:srgbClr val="AAC2B0"/>
        </a:accent5>
        <a:accent6>
          <a:srgbClr val="005D49"/>
        </a:accent6>
        <a:hlink>
          <a:srgbClr val="FFDC00"/>
        </a:hlink>
        <a:folHlink>
          <a:srgbClr val="C9CAC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Folienmaster 2">
        <a:dk1>
          <a:srgbClr val="69BE28"/>
        </a:dk1>
        <a:lt1>
          <a:srgbClr val="FFFFFF"/>
        </a:lt1>
        <a:dk2>
          <a:srgbClr val="DD4814"/>
        </a:dk2>
        <a:lt2>
          <a:srgbClr val="981E32"/>
        </a:lt2>
        <a:accent1>
          <a:srgbClr val="FF7900"/>
        </a:accent1>
        <a:accent2>
          <a:srgbClr val="F8DE6E"/>
        </a:accent2>
        <a:accent3>
          <a:srgbClr val="FFFFFF"/>
        </a:accent3>
        <a:accent4>
          <a:srgbClr val="59A221"/>
        </a:accent4>
        <a:accent5>
          <a:srgbClr val="FFBEAA"/>
        </a:accent5>
        <a:accent6>
          <a:srgbClr val="E1C963"/>
        </a:accent6>
        <a:hlink>
          <a:srgbClr val="002664"/>
        </a:hlink>
        <a:folHlink>
          <a:srgbClr val="9B9B9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Folienmaster">
  <a:themeElements>
    <a:clrScheme name="Benutzerdefiniert 2">
      <a:dk1>
        <a:srgbClr val="333333"/>
      </a:dk1>
      <a:lt1>
        <a:srgbClr val="FFFFFF"/>
      </a:lt1>
      <a:dk2>
        <a:srgbClr val="000000"/>
      </a:dk2>
      <a:lt2>
        <a:srgbClr val="747678"/>
      </a:lt2>
      <a:accent1>
        <a:srgbClr val="008444"/>
      </a:accent1>
      <a:accent2>
        <a:srgbClr val="006751"/>
      </a:accent2>
      <a:accent3>
        <a:srgbClr val="FFFFFF"/>
      </a:accent3>
      <a:accent4>
        <a:srgbClr val="2A2A2A"/>
      </a:accent4>
      <a:accent5>
        <a:srgbClr val="AAC2B0"/>
      </a:accent5>
      <a:accent6>
        <a:srgbClr val="005D49"/>
      </a:accent6>
      <a:hlink>
        <a:srgbClr val="0070C0"/>
      </a:hlink>
      <a:folHlink>
        <a:srgbClr val="0070C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2_Folienmaster 1">
        <a:dk1>
          <a:srgbClr val="333333"/>
        </a:dk1>
        <a:lt1>
          <a:srgbClr val="FFFFFF"/>
        </a:lt1>
        <a:dk2>
          <a:srgbClr val="000000"/>
        </a:dk2>
        <a:lt2>
          <a:srgbClr val="747678"/>
        </a:lt2>
        <a:accent1>
          <a:srgbClr val="008444"/>
        </a:accent1>
        <a:accent2>
          <a:srgbClr val="006751"/>
        </a:accent2>
        <a:accent3>
          <a:srgbClr val="FFFFFF"/>
        </a:accent3>
        <a:accent4>
          <a:srgbClr val="2A2A2A"/>
        </a:accent4>
        <a:accent5>
          <a:srgbClr val="AAC2B0"/>
        </a:accent5>
        <a:accent6>
          <a:srgbClr val="005D49"/>
        </a:accent6>
        <a:hlink>
          <a:srgbClr val="FFDC00"/>
        </a:hlink>
        <a:folHlink>
          <a:srgbClr val="C9CAC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Folienmaster 2">
        <a:dk1>
          <a:srgbClr val="69BE28"/>
        </a:dk1>
        <a:lt1>
          <a:srgbClr val="FFFFFF"/>
        </a:lt1>
        <a:dk2>
          <a:srgbClr val="DD4814"/>
        </a:dk2>
        <a:lt2>
          <a:srgbClr val="981E32"/>
        </a:lt2>
        <a:accent1>
          <a:srgbClr val="FF7900"/>
        </a:accent1>
        <a:accent2>
          <a:srgbClr val="F8DE6E"/>
        </a:accent2>
        <a:accent3>
          <a:srgbClr val="FFFFFF"/>
        </a:accent3>
        <a:accent4>
          <a:srgbClr val="59A221"/>
        </a:accent4>
        <a:accent5>
          <a:srgbClr val="FFBEAA"/>
        </a:accent5>
        <a:accent6>
          <a:srgbClr val="E1C963"/>
        </a:accent6>
        <a:hlink>
          <a:srgbClr val="002664"/>
        </a:hlink>
        <a:folHlink>
          <a:srgbClr val="9B9B9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937</Words>
  <Application>Microsoft Office PowerPoint</Application>
  <PresentationFormat>Bildschirmpräsentation (4:3)</PresentationFormat>
  <Paragraphs>99</Paragraphs>
  <Slides>19</Slides>
  <Notes>16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19</vt:i4>
      </vt:variant>
    </vt:vector>
  </HeadingPairs>
  <TitlesOfParts>
    <vt:vector size="24" baseType="lpstr">
      <vt:lpstr>ＭＳ Ｐゴシック</vt:lpstr>
      <vt:lpstr>Arial</vt:lpstr>
      <vt:lpstr>Arial Unicode MS</vt:lpstr>
      <vt:lpstr>2_Folienmaster</vt:lpstr>
      <vt:lpstr>3_Folienmaster</vt:lpstr>
      <vt:lpstr>Förderung des Öko-Landbaus in Sachsen</vt:lpstr>
      <vt:lpstr>Förderung und Stärkung des Öko-Landbaus in Sachsen </vt:lpstr>
      <vt:lpstr>Förderung und Stärkung des Öko-Landbaus in Sachsen </vt:lpstr>
      <vt:lpstr>  1. Förderung und Stärkung des Ökolandbau </vt:lpstr>
      <vt:lpstr>2. Politischer Auftrag im Koalitionsvertrag 2019-24</vt:lpstr>
      <vt:lpstr>2. Politischer Auftrag  marktgerechtes Wachstum des Ökolandbaus &amp; regionale Wertschöpfung</vt:lpstr>
      <vt:lpstr>  2. Ausgangssituation Land –und Ernährungswirtschaft in Sachsen (2020)</vt:lpstr>
      <vt:lpstr>        3. marktgerechtes Wachstum des Ökolandbaus &amp; regionale Wertschöpfung  Strukturen &amp; Projekte  1. Bio-Erlebnistage 2022 2. Bio-Regio-Modellregionen 3. Bio-Regio-Kantine 4. AgiL – Sächsische Agentur für regionale     Lebensmittel 5. BIO+REGIO einkaufen: www.regionales.sachsen.de 6. Kompetenzzentrum Ökologischer Landbau   </vt:lpstr>
      <vt:lpstr>3. marktgerechtes Wachstum des Ökolandbaus &amp; regionale Wertschöpfung</vt:lpstr>
      <vt:lpstr>3. marktgerechtes Wachstum des Ökolandbaus &amp; regionale Wertschöpfung</vt:lpstr>
      <vt:lpstr>3. marktgerechtes Wachstum des Ökolandbaus &amp; regionale Wertschöpfung</vt:lpstr>
      <vt:lpstr>3. marktgerechtes Wachstum des Ökolandbaus &amp; regionale Wertschöpfung</vt:lpstr>
      <vt:lpstr>3. marktgerechtes Wachstum des Ökolandbaus &amp; regionale Wertschöpfung</vt:lpstr>
      <vt:lpstr>3. marktgerechtes Wachstum des Ökolandbaus &amp; regionale Wertschöpfung</vt:lpstr>
      <vt:lpstr>4. marktgerechtes Wachstum des  Ökolandbaus &amp; regionale Wertschöpfung   Förderung  1. Flächenförderung Öko-Landbau (FRL ÖBL/2022), Kombi AUKM 2. Investitionsförderung mit Öko-Bonus (RL LIW/2014) 3. Öko-Umstellungspauschale für Bio-Verarbeiter und     Caterer in der neuen FRL AbsLE/2022 4. Existenzgründer/Hofnachfolgeprogramm (EHP/2021) 5. Agrarstrukturgesetz neu (2024) 6. Flächenstrategie/Verpachtungsgrundsätze des Freistaats </vt:lpstr>
      <vt:lpstr>4. marktgerechtes Wachstum des Ökolandbaus &amp; regionale Wertschöpfung   Kommunikation  1. EU-Schulmilchprogramm      mit Auswahloption     für Bio-Milch,     für Bio-Obst &amp;      für Bio-Gemüse  </vt:lpstr>
      <vt:lpstr>4. marktgerechtes Wachstum des Ökolandbaus &amp; regionale Wertschöpfung  Kommunikation  2. BIO+REGIO     Fair trägt sich gut     www.bio.sachsen.de   3. BIO+REGIO     in Kita &amp; Schule     10 gute Gründe für mehr       bio+regio-Lebensmittel       https://www.landwirtschaft.sachsen.de/           mehr-bio-regio-in-kita-und-schule-52265.html </vt:lpstr>
      <vt:lpstr>5. marktgerechtes Wachstum des Ökolandbaus &amp; regionale Wertschöpfung  Ausblick  + Natur und Arten + nachhaltige     Lebensmittel für alle + Existenzsicherung     für regionale     Erzeuger               </vt:lpstr>
      <vt:lpstr> BIO+REGIO – Fair trägt sich gut.  Seien Sie dabei !                  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Präsentationsvorlage</dc:title>
  <dc:creator>Löwig, Matthias - SMUL</dc:creator>
  <cp:lastModifiedBy>Wunderlich, Beate - SMUL</cp:lastModifiedBy>
  <cp:revision>195</cp:revision>
  <dcterms:created xsi:type="dcterms:W3CDTF">2009-07-20T07:10:19Z</dcterms:created>
  <dcterms:modified xsi:type="dcterms:W3CDTF">2022-04-04T11:35:38Z</dcterms:modified>
</cp:coreProperties>
</file>