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6"/>
  </p:notesMasterIdLst>
  <p:handoutMasterIdLst>
    <p:handoutMasterId r:id="rId27"/>
  </p:handoutMasterIdLst>
  <p:sldIdLst>
    <p:sldId id="380" r:id="rId2"/>
    <p:sldId id="393" r:id="rId3"/>
    <p:sldId id="421" r:id="rId4"/>
    <p:sldId id="386" r:id="rId5"/>
    <p:sldId id="353" r:id="rId6"/>
    <p:sldId id="373" r:id="rId7"/>
    <p:sldId id="379" r:id="rId8"/>
    <p:sldId id="423" r:id="rId9"/>
    <p:sldId id="381" r:id="rId10"/>
    <p:sldId id="388" r:id="rId11"/>
    <p:sldId id="395" r:id="rId12"/>
    <p:sldId id="389" r:id="rId13"/>
    <p:sldId id="396" r:id="rId14"/>
    <p:sldId id="382" r:id="rId15"/>
    <p:sldId id="422" r:id="rId16"/>
    <p:sldId id="394" r:id="rId17"/>
    <p:sldId id="376" r:id="rId18"/>
    <p:sldId id="375" r:id="rId19"/>
    <p:sldId id="391" r:id="rId20"/>
    <p:sldId id="385" r:id="rId21"/>
    <p:sldId id="390" r:id="rId22"/>
    <p:sldId id="392" r:id="rId23"/>
    <p:sldId id="420" r:id="rId24"/>
    <p:sldId id="378" r:id="rId2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2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484" autoAdjust="0"/>
  </p:normalViewPr>
  <p:slideViewPr>
    <p:cSldViewPr>
      <p:cViewPr>
        <p:scale>
          <a:sx n="75" d="100"/>
          <a:sy n="75" d="100"/>
        </p:scale>
        <p:origin x="-123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40"/>
    </p:cViewPr>
  </p:sorterViewPr>
  <p:notesViewPr>
    <p:cSldViewPr>
      <p:cViewPr varScale="1">
        <p:scale>
          <a:sx n="70" d="100"/>
          <a:sy n="70" d="100"/>
        </p:scale>
        <p:origin x="-133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/>
            </a:lvl1pPr>
          </a:lstStyle>
          <a:p>
            <a:pPr>
              <a:defRPr/>
            </a:pPr>
            <a:fld id="{DC30236F-0461-4FCA-AA6F-4E00D0A178EC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/>
            </a:lvl1pPr>
          </a:lstStyle>
          <a:p>
            <a:pPr>
              <a:defRPr/>
            </a:pPr>
            <a:fld id="{8697C756-C2E8-40DB-8E2B-F6F34877758B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7733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9ACE5-C702-4A7E-AE59-CFEEEEB01AAF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22E7F-FDFF-485E-9020-C47145E07B14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38925" y="260350"/>
            <a:ext cx="2058988" cy="58658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029325" cy="58658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3CC09-3770-43FD-A879-2B749128469F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6518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B8507-289F-4E43-9EC7-D3DE41BD0C8C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68313" y="260350"/>
            <a:ext cx="8229600" cy="86518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2C6BF-4412-439B-8A83-E2D7C72301FF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6518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0F9F5-825F-404F-B8F5-8D5864F5BD16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6518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683F6-E623-4F6F-A1EB-4FB74AE45D0C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6518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D1D1F-5FE1-40AD-B540-5577DF8BFD8C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6518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7C426-AD4B-4ECC-8D2A-565E0F2833AF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86518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0F50D-1A2E-4A62-B8FF-7D0689CB3C5E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CF4AF-2C6E-43A1-BE25-703EF92F048D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2FA6E-DBE7-4F93-B856-22D9D2686FAE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45A48-15C6-416F-9757-A7E8C7DBB108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5BA6C-99F8-41BD-ACC7-7DA1BCF44042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1F54A-CBD4-4B13-8721-24C22D3A072A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2705-961F-44F9-A179-318AF15FA1E2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CF6E4-804F-4735-8E86-843F6B253DAD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D554-C5E9-42D5-8C6D-57465329DB1F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>
              <a:defRPr/>
            </a:pPr>
            <a:fld id="{4CE9A644-9C2E-4170-B2A4-035BA1290F8F}" type="slidenum">
              <a:rPr lang="cs-CZ"/>
              <a:pPr>
                <a:defRPr/>
              </a:pPr>
              <a:t>‹Nr.›</a:t>
            </a:fld>
            <a:endParaRPr lang="cs-CZ"/>
          </a:p>
        </p:txBody>
      </p:sp>
      <p:pic>
        <p:nvPicPr>
          <p:cNvPr id="1031" name="Picture 7" descr="logo ECM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1074327">
            <a:off x="190500" y="244475"/>
            <a:ext cx="8636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7" r:id="rId18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eodrudy.cz/" TargetMode="External"/><Relationship Id="rId2" Type="http://schemas.openxmlformats.org/officeDocument/2006/relationships/hyperlink" Target="mailto:ec.meluzina@volny.cz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://www.stareodrudy.cz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SPPKC_02-005_2016_PECE_O_OVOCNE_DREVINY.pdf" TargetMode="External"/><Relationship Id="rId2" Type="http://schemas.openxmlformats.org/officeDocument/2006/relationships/hyperlink" Target="SPPKC_02-003_2023_Funkcni_vysadby_ov._dr._v_zemedelske_krajine.pdf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Metodika_gfp_240912.pdf" TargetMode="External"/><Relationship Id="rId4" Type="http://schemas.openxmlformats.org/officeDocument/2006/relationships/hyperlink" Target="SPPKC_02-006_2018_ZAKLADANI_A_PECE_O_GENOFONDOVE_PLOCHY_OVOCNYCH_DREVIN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eodrudy.cz/" TargetMode="External"/><Relationship Id="rId2" Type="http://schemas.openxmlformats.org/officeDocument/2006/relationships/hyperlink" Target="http://www.plantsdata.com/genofondy.aspx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plantsdata.com/genofondy.aspx" TargetMode="Externa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plantsdata.com/genofondy.aspx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hyperlink" Target="http://www.plantsdata.com/WebOvoceVysledek.aspx?ovoce=Hru%C5%A1n%C4%9B&amp;odruda=Krvavka+velik%C3%A1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kr-ustecky.cz/rozvoj-ekologicke-vychovy-vzdelavani-a-osvety-evvo/ds-100064/archiv=0&amp;p1=204744" TargetMode="External"/><Relationship Id="rId5" Type="http://schemas.openxmlformats.org/officeDocument/2006/relationships/image" Target="../media/image16.png"/><Relationship Id="rId4" Type="http://schemas.openxmlformats.org/officeDocument/2006/relationships/hyperlink" Target="http://www.plantsdata.com/Genofondy.aspx?plochaGf=Hlupic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ec.meluzina@volny.cz" TargetMode="External"/><Relationship Id="rId2" Type="http://schemas.openxmlformats.org/officeDocument/2006/relationships/hyperlink" Target="http://www.plantsdata.com/genofondy.aspx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hyperlink" Target="http://www.stareodrudy.c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GF_Bor-plocha_240928.xlsx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GF_Bor-pozice_240928.xlsx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24167" cy="865188"/>
          </a:xfrm>
        </p:spPr>
        <p:txBody>
          <a:bodyPr/>
          <a:lstStyle/>
          <a:p>
            <a:r>
              <a:rPr lang="cs-CZ" sz="3200" b="1" dirty="0" smtClean="0"/>
              <a:t>Sortenwiesen, Netzwerk und Datenbank</a:t>
            </a:r>
            <a:endParaRPr lang="cs-CZ" sz="3200" b="1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5880248"/>
            <a:ext cx="5987008" cy="645096"/>
          </a:xfrm>
        </p:spPr>
        <p:txBody>
          <a:bodyPr/>
          <a:lstStyle/>
          <a:p>
            <a:r>
              <a:rPr lang="cs-CZ" sz="1400" b="1" dirty="0"/>
              <a:t>Ing. Martin </a:t>
            </a:r>
            <a:r>
              <a:rPr lang="cs-CZ" sz="1400" b="1" dirty="0" smtClean="0"/>
              <a:t>Lípa, Garant des Fachprogramms ČSOP</a:t>
            </a:r>
            <a:endParaRPr lang="cs-CZ" sz="1400" b="1" dirty="0"/>
          </a:p>
          <a:p>
            <a:r>
              <a:rPr lang="cs-CZ" sz="1400" b="1" dirty="0">
                <a:hlinkClick r:id="rId2"/>
              </a:rPr>
              <a:t>ec.meluzina@volny.cz</a:t>
            </a:r>
            <a:r>
              <a:rPr lang="cs-CZ" sz="1400" b="1" dirty="0"/>
              <a:t>, </a:t>
            </a:r>
            <a:r>
              <a:rPr lang="cs-CZ" sz="1400" b="1" dirty="0" smtClean="0"/>
              <a:t>+420 777 086 620</a:t>
            </a:r>
            <a:r>
              <a:rPr lang="cs-CZ" sz="1400" b="1" dirty="0"/>
              <a:t>, </a:t>
            </a:r>
            <a:r>
              <a:rPr lang="cs-CZ" sz="1400" b="1" dirty="0">
                <a:hlinkClick r:id="rId3"/>
              </a:rPr>
              <a:t>www.stareodrudy.cz/</a:t>
            </a:r>
            <a:endParaRPr lang="cs-CZ" sz="1400" b="1" dirty="0"/>
          </a:p>
        </p:txBody>
      </p:sp>
      <p:pic>
        <p:nvPicPr>
          <p:cNvPr id="10" name="Obrázek 9" descr="RIMG38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980728"/>
            <a:ext cx="8280920" cy="46580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 descr="CSOP_logo_trag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528" y="5880248"/>
            <a:ext cx="758936" cy="6450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7942263" cy="865188"/>
          </a:xfrm>
        </p:spPr>
        <p:txBody>
          <a:bodyPr/>
          <a:lstStyle/>
          <a:p>
            <a:r>
              <a:rPr lang="cs-CZ" sz="3200" dirty="0" smtClean="0"/>
              <a:t>Dat</a:t>
            </a:r>
            <a:r>
              <a:rPr lang="de-DE" sz="3200" dirty="0" smtClean="0"/>
              <a:t>en für die Datenbank 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1269529"/>
            <a:ext cx="8516938" cy="3240087"/>
          </a:xfrm>
        </p:spPr>
        <p:txBody>
          <a:bodyPr/>
          <a:lstStyle/>
          <a:p>
            <a:pPr lvl="0"/>
            <a:r>
              <a:rPr lang="de-DE" sz="1700" dirty="0" smtClean="0"/>
              <a:t>Beschaffung von Daten:</a:t>
            </a:r>
            <a:endParaRPr lang="cs-CZ" sz="1700" dirty="0" smtClean="0"/>
          </a:p>
          <a:p>
            <a:pPr lvl="1"/>
            <a:r>
              <a:rPr lang="de-DE" sz="1700" dirty="0" smtClean="0"/>
              <a:t>Vermessen von Grenzen, Position des Eingangs, GPS-Einzelpositionen  </a:t>
            </a:r>
            <a:endParaRPr lang="cs-CZ" sz="1700" dirty="0" smtClean="0"/>
          </a:p>
          <a:p>
            <a:pPr lvl="2"/>
            <a:r>
              <a:rPr lang="de-DE" sz="1700" dirty="0" smtClean="0"/>
              <a:t>Besorgen die Verwalter in Zusammenarbeit mit dem Garant </a:t>
            </a:r>
            <a:endParaRPr lang="cs-CZ" sz="1700" dirty="0" smtClean="0"/>
          </a:p>
          <a:p>
            <a:pPr lvl="1"/>
            <a:r>
              <a:rPr lang="de-DE" sz="1700" dirty="0" smtClean="0"/>
              <a:t>Eintragen von Daten in Tabellen (</a:t>
            </a:r>
            <a:r>
              <a:rPr lang="de-DE" sz="1700" dirty="0" err="1" smtClean="0"/>
              <a:t>z.B</a:t>
            </a:r>
            <a:r>
              <a:rPr lang="de-DE" sz="1700" dirty="0" smtClean="0"/>
              <a:t>: Excel)</a:t>
            </a:r>
            <a:endParaRPr lang="cs-CZ" sz="1700" dirty="0" smtClean="0"/>
          </a:p>
          <a:p>
            <a:pPr lvl="2"/>
            <a:r>
              <a:rPr lang="de-DE" sz="1700" dirty="0" smtClean="0"/>
              <a:t>Meistens durch die Verwalter</a:t>
            </a:r>
            <a:endParaRPr lang="cs-CZ" sz="1700" dirty="0" smtClean="0"/>
          </a:p>
          <a:p>
            <a:pPr lvl="2"/>
            <a:r>
              <a:rPr lang="de-DE" sz="1700" dirty="0" smtClean="0"/>
              <a:t>Einige Daten werden durch den Fachgarant des Programms CSOP ergänzt</a:t>
            </a:r>
            <a:endParaRPr lang="cs-CZ" sz="1700" dirty="0" smtClean="0"/>
          </a:p>
          <a:p>
            <a:pPr lvl="1"/>
            <a:r>
              <a:rPr lang="de-DE" sz="1700" dirty="0" smtClean="0"/>
              <a:t>Überführung von Daten in das GIS-System </a:t>
            </a:r>
            <a:endParaRPr lang="cs-CZ" sz="1700" dirty="0" smtClean="0"/>
          </a:p>
          <a:p>
            <a:pPr lvl="2"/>
            <a:r>
              <a:rPr lang="de-DE" sz="1700" dirty="0" smtClean="0"/>
              <a:t>Erstellung eines GIS-Objektes – Polygon der Fläche und Ausfüllen von Attributen </a:t>
            </a:r>
            <a:endParaRPr lang="cs-CZ" sz="1700" dirty="0" smtClean="0"/>
          </a:p>
          <a:p>
            <a:pPr lvl="2"/>
            <a:r>
              <a:rPr lang="de-DE" sz="1700" dirty="0" smtClean="0"/>
              <a:t>Erstellung von GIS-Objekten - Punkte von Positionen und Eintragen von Attributen</a:t>
            </a:r>
            <a:endParaRPr lang="cs-CZ" sz="1700" dirty="0"/>
          </a:p>
        </p:txBody>
      </p:sp>
      <p:sp>
        <p:nvSpPr>
          <p:cNvPr id="27652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0" y="908522"/>
            <a:ext cx="8993188" cy="576262"/>
          </a:xfrm>
        </p:spPr>
        <p:txBody>
          <a:bodyPr/>
          <a:lstStyle/>
          <a:p>
            <a:r>
              <a:rPr lang="cs-CZ" dirty="0" smtClean="0"/>
              <a:t>Technologi</a:t>
            </a:r>
            <a:r>
              <a:rPr lang="de-DE" dirty="0" err="1" smtClean="0"/>
              <a:t>sche</a:t>
            </a:r>
            <a:r>
              <a:rPr lang="de-DE" dirty="0" smtClean="0"/>
              <a:t> Grundlage</a:t>
            </a:r>
            <a:r>
              <a:rPr lang="cs-CZ" dirty="0" smtClean="0"/>
              <a:t>= geografi</a:t>
            </a:r>
            <a:r>
              <a:rPr lang="de-DE" dirty="0" err="1" smtClean="0"/>
              <a:t>sches</a:t>
            </a:r>
            <a:r>
              <a:rPr lang="de-DE" dirty="0" smtClean="0"/>
              <a:t> </a:t>
            </a:r>
            <a:r>
              <a:rPr lang="de-DE" dirty="0" err="1" smtClean="0"/>
              <a:t>InfoSystem</a:t>
            </a:r>
            <a:r>
              <a:rPr lang="de-DE" dirty="0" smtClean="0"/>
              <a:t> </a:t>
            </a:r>
            <a:r>
              <a:rPr lang="cs-CZ" dirty="0" smtClean="0"/>
              <a:t>(</a:t>
            </a:r>
            <a:r>
              <a:rPr lang="cs-CZ" dirty="0"/>
              <a:t>GIS)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395288" y="4869160"/>
            <a:ext cx="85979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eaLnBrk="0" hangingPunct="0"/>
            <a:r>
              <a:rPr lang="de-DE" sz="1700" dirty="0"/>
              <a:t>Daten stehen in zwei Formaten zur Verfügung</a:t>
            </a:r>
            <a:endParaRPr lang="cs-CZ" sz="1700" dirty="0"/>
          </a:p>
          <a:p>
            <a:pPr lvl="1" eaLnBrk="0" hangingPunct="0"/>
            <a:r>
              <a:rPr lang="cs-CZ" sz="1700" dirty="0"/>
              <a:t>1. </a:t>
            </a:r>
            <a:r>
              <a:rPr lang="de-DE" sz="1700" dirty="0"/>
              <a:t>GPS-Koordinaten + Daten aus den Tabellen</a:t>
            </a:r>
            <a:endParaRPr lang="cs-CZ" sz="1700" dirty="0"/>
          </a:p>
          <a:p>
            <a:pPr lvl="2" eaLnBrk="0" hangingPunct="0"/>
            <a:r>
              <a:rPr lang="de-DE" sz="1700" dirty="0"/>
              <a:t>Zugänglich auch ohne GIS-Software für die Verwalter einer Fläche</a:t>
            </a:r>
            <a:endParaRPr lang="cs-CZ" sz="1700" dirty="0"/>
          </a:p>
          <a:p>
            <a:pPr lvl="1" eaLnBrk="0" hangingPunct="0"/>
            <a:r>
              <a:rPr lang="cs-CZ" sz="1700" dirty="0"/>
              <a:t>2. </a:t>
            </a:r>
            <a:r>
              <a:rPr lang="de-DE" sz="1700" dirty="0"/>
              <a:t>Die in das GIS-System überführten Daten </a:t>
            </a:r>
            <a:endParaRPr lang="cs-CZ" sz="1700" dirty="0"/>
          </a:p>
          <a:p>
            <a:pPr lvl="2" eaLnBrk="0" hangingPunct="0"/>
            <a:r>
              <a:rPr lang="de-DE" sz="1700" dirty="0"/>
              <a:t>Dies ermöglicht Verwaltung von umfangreichen Datensätzen für das ges. </a:t>
            </a:r>
            <a:r>
              <a:rPr lang="de-DE" sz="1700" dirty="0" smtClean="0"/>
              <a:t>Tschechien</a:t>
            </a:r>
            <a:endParaRPr lang="cs-CZ" sz="1700" dirty="0"/>
          </a:p>
        </p:txBody>
      </p:sp>
      <p:pic>
        <p:nvPicPr>
          <p:cNvPr id="6" name="Obrázek 5" descr="CSOP_logo_trag.bmp">
            <a:extLst>
              <a:ext uri="{FF2B5EF4-FFF2-40B4-BE49-F238E27FC236}">
                <a16:creationId xmlns="" xmlns:a16="http://schemas.microsoft.com/office/drawing/2014/main" id="{F66BD6B4-46D8-4C31-A162-BA10E33545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F0751FF-640D-46D9-8537-C4FA324EE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Person</a:t>
            </a:r>
            <a:r>
              <a:rPr lang="de-DE" dirty="0" err="1" smtClean="0"/>
              <a:t>alaustattun</a:t>
            </a:r>
            <a:r>
              <a:rPr lang="de-DE" dirty="0" err="1" smtClean="0"/>
              <a:t>g</a:t>
            </a:r>
            <a:r>
              <a:rPr lang="de-DE" dirty="0" smtClean="0"/>
              <a:t> der Datenbank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27BC4065-4F3D-4AE2-8052-6290924C8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8229600" cy="3528392"/>
          </a:xfrm>
        </p:spPr>
        <p:txBody>
          <a:bodyPr/>
          <a:lstStyle/>
          <a:p>
            <a:pPr lvl="0"/>
            <a:r>
              <a:rPr lang="de-DE" dirty="0"/>
              <a:t>Beirat der Datenbank – drei Personen </a:t>
            </a:r>
            <a:endParaRPr lang="cs-CZ" sz="1200" dirty="0"/>
          </a:p>
          <a:p>
            <a:pPr lvl="1"/>
            <a:r>
              <a:rPr lang="de-DE" dirty="0"/>
              <a:t>1 Mitglied für die </a:t>
            </a:r>
            <a:r>
              <a:rPr lang="de-DE" dirty="0" err="1"/>
              <a:t>Agentura</a:t>
            </a:r>
            <a:r>
              <a:rPr lang="de-DE" dirty="0"/>
              <a:t> </a:t>
            </a:r>
            <a:r>
              <a:rPr lang="de-DE" dirty="0" err="1"/>
              <a:t>ochrany</a:t>
            </a:r>
            <a:r>
              <a:rPr lang="de-DE" dirty="0"/>
              <a:t> </a:t>
            </a:r>
            <a:r>
              <a:rPr lang="de-DE" dirty="0" err="1"/>
              <a:t>přírody</a:t>
            </a:r>
            <a:r>
              <a:rPr lang="de-DE" dirty="0"/>
              <a:t> a </a:t>
            </a:r>
            <a:r>
              <a:rPr lang="de-DE" dirty="0" err="1"/>
              <a:t>krajiny</a:t>
            </a:r>
            <a:r>
              <a:rPr lang="de-DE" dirty="0"/>
              <a:t> (AOPK – Agentur für Natur- u. </a:t>
            </a:r>
            <a:r>
              <a:rPr lang="de-DE" dirty="0" smtClean="0"/>
              <a:t>Landschaftsschutz</a:t>
            </a:r>
            <a:r>
              <a:rPr lang="de-DE" dirty="0"/>
              <a:t>)</a:t>
            </a:r>
            <a:endParaRPr lang="cs-CZ" sz="1200" dirty="0"/>
          </a:p>
          <a:p>
            <a:pPr lvl="1"/>
            <a:r>
              <a:rPr lang="de-DE" dirty="0"/>
              <a:t>1 Mitglied für das Nationale Programm der Konservierung von genetischen Ressourcen</a:t>
            </a:r>
            <a:endParaRPr lang="cs-CZ" sz="1200" dirty="0"/>
          </a:p>
          <a:p>
            <a:pPr lvl="1"/>
            <a:r>
              <a:rPr lang="de-DE" dirty="0"/>
              <a:t>1 Mitglied für NGOs</a:t>
            </a:r>
            <a:endParaRPr lang="cs-CZ" sz="1200" dirty="0"/>
          </a:p>
          <a:p>
            <a:pPr lvl="1"/>
            <a:r>
              <a:rPr lang="de-DE" dirty="0"/>
              <a:t>Garant des Rates und des Fachprogramms</a:t>
            </a:r>
            <a:endParaRPr lang="cs-CZ" sz="1200" dirty="0"/>
          </a:p>
          <a:p>
            <a:pPr lvl="2"/>
            <a:r>
              <a:rPr lang="de-DE" dirty="0"/>
              <a:t>bereitet Unterlagen für die Ratssitzungen, </a:t>
            </a:r>
            <a:endParaRPr lang="cs-CZ" dirty="0"/>
          </a:p>
          <a:p>
            <a:pPr lvl="2"/>
            <a:r>
              <a:rPr lang="de-DE" dirty="0"/>
              <a:t>Pflegt Daten ein und führt technisch die Datenbank</a:t>
            </a:r>
            <a:endParaRPr lang="cs-CZ" dirty="0"/>
          </a:p>
          <a:p>
            <a:pPr lvl="2"/>
            <a:r>
              <a:rPr lang="de-DE" dirty="0"/>
              <a:t>Leitet die Prüfung der Sortenechtheit</a:t>
            </a:r>
            <a:endParaRPr lang="cs-CZ" dirty="0"/>
          </a:p>
          <a:p>
            <a:pPr lvl="2"/>
            <a:r>
              <a:rPr lang="de-DE" dirty="0"/>
              <a:t>Leitet die Platzierung von Sorten in den Flächen 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32531D10-1E86-436F-A455-0568689AE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7544" y="4797152"/>
            <a:ext cx="8229600" cy="1728192"/>
          </a:xfrm>
        </p:spPr>
        <p:txBody>
          <a:bodyPr/>
          <a:lstStyle/>
          <a:p>
            <a:pPr lvl="0"/>
            <a:r>
              <a:rPr lang="de-DE" dirty="0"/>
              <a:t>Agenda des Rates</a:t>
            </a:r>
            <a:endParaRPr lang="cs-CZ" sz="1200" dirty="0"/>
          </a:p>
          <a:p>
            <a:pPr lvl="1"/>
            <a:r>
              <a:rPr lang="de-DE" dirty="0"/>
              <a:t>Beaufsichtigung der Sortenwiesen, </a:t>
            </a:r>
            <a:endParaRPr lang="cs-CZ" sz="1200" dirty="0"/>
          </a:p>
          <a:p>
            <a:pPr lvl="1"/>
            <a:r>
              <a:rPr lang="de-DE" dirty="0"/>
              <a:t>Entscheidungen über die Aufnahme in das Netzwerk und die Datenbank</a:t>
            </a:r>
            <a:endParaRPr lang="cs-CZ" sz="1200" dirty="0"/>
          </a:p>
          <a:p>
            <a:pPr lvl="1"/>
            <a:r>
              <a:rPr lang="de-DE" dirty="0"/>
              <a:t>Konsultationsgremium für die Weiterentwicklung des Netzwerkes</a:t>
            </a:r>
            <a:endParaRPr lang="cs-CZ" sz="1200" dirty="0"/>
          </a:p>
          <a:p>
            <a:pPr marL="0" indent="0">
              <a:buNone/>
            </a:pPr>
            <a:r>
              <a:rPr lang="cs-CZ" dirty="0"/>
              <a:t> </a:t>
            </a:r>
          </a:p>
        </p:txBody>
      </p:sp>
      <p:pic>
        <p:nvPicPr>
          <p:cNvPr id="5" name="Obrázek 4" descr="CSOP_logo_trag.bmp">
            <a:extLst>
              <a:ext uri="{FF2B5EF4-FFF2-40B4-BE49-F238E27FC236}">
                <a16:creationId xmlns="" xmlns:a16="http://schemas.microsoft.com/office/drawing/2014/main" id="{9D7B49BB-9C33-4500-8796-3CE30AAF90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70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Netzwerk von Sortenwiesen</a:t>
            </a:r>
            <a:endParaRPr lang="cs-CZ" dirty="0"/>
          </a:p>
        </p:txBody>
      </p:sp>
      <p:pic>
        <p:nvPicPr>
          <p:cNvPr id="5" name="Zástupný symbol pro obsah 4" descr="IMGP28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042012"/>
            <a:ext cx="7200800" cy="4787765"/>
          </a:xfrm>
          <a:ln>
            <a:solidFill>
              <a:schemeClr val="tx1"/>
            </a:solidFill>
          </a:ln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5988421"/>
            <a:ext cx="8229600" cy="53692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= </a:t>
            </a:r>
            <a:r>
              <a:rPr lang="de-DE" dirty="0" smtClean="0"/>
              <a:t>alle Generhaltungsflächen, die in die Datenbank aufgenommen wurden</a:t>
            </a:r>
            <a:endParaRPr lang="cs-CZ" dirty="0"/>
          </a:p>
        </p:txBody>
      </p:sp>
      <p:pic>
        <p:nvPicPr>
          <p:cNvPr id="6" name="Obrázek 5" descr="CSOP_logo_trag.bmp">
            <a:extLst>
              <a:ext uri="{FF2B5EF4-FFF2-40B4-BE49-F238E27FC236}">
                <a16:creationId xmlns="" xmlns:a16="http://schemas.microsoft.com/office/drawing/2014/main" id="{0FEC5507-9F46-40B5-92F3-E5F9E216ED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2460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7F6ECF9-50FE-44BC-96E2-6D321E795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7674817" cy="865188"/>
          </a:xfrm>
        </p:spPr>
        <p:txBody>
          <a:bodyPr/>
          <a:lstStyle/>
          <a:p>
            <a:r>
              <a:rPr lang="de-DE" sz="3600" dirty="0" smtClean="0"/>
              <a:t>Zugänglichkeit der Flächen im Netzwerk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F9E8703-FE42-48FA-A09F-99CB24EE2B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de-DE" dirty="0"/>
              <a:t>Öffentlich zugängliche Flächen </a:t>
            </a:r>
            <a:endParaRPr lang="cs-CZ" sz="1200" dirty="0"/>
          </a:p>
          <a:p>
            <a:pPr lvl="1"/>
            <a:r>
              <a:rPr lang="de-DE" dirty="0"/>
              <a:t>Zugang entweder ganz frei oder nach einer Besucherordnung</a:t>
            </a:r>
            <a:endParaRPr lang="cs-CZ" sz="1200" dirty="0"/>
          </a:p>
          <a:p>
            <a:pPr lvl="1"/>
            <a:r>
              <a:rPr lang="de-DE" dirty="0"/>
              <a:t>Das Nutzen für den Kontakt der Öffentlichkeit mit den Sorten </a:t>
            </a:r>
            <a:endParaRPr lang="cs-CZ" sz="1200" dirty="0"/>
          </a:p>
          <a:p>
            <a:pPr lvl="1"/>
            <a:r>
              <a:rPr lang="de-DE" dirty="0"/>
              <a:t>Sie sind mit einem Informationssystem ausgestattet</a:t>
            </a:r>
            <a:endParaRPr lang="cs-CZ" sz="1200" dirty="0"/>
          </a:p>
          <a:p>
            <a:pPr lvl="1"/>
            <a:r>
              <a:rPr lang="de-DE" dirty="0"/>
              <a:t>Über 90% d. Flächen und Positionen sind öffentlich zugänglich</a:t>
            </a:r>
            <a:endParaRPr lang="cs-CZ" sz="1200" dirty="0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8C25E0C9-D683-40DA-BE41-09B7EFF6D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de-DE" dirty="0"/>
              <a:t>Flächen ohne freien Zugang der Öffentlichkeit </a:t>
            </a:r>
            <a:endParaRPr lang="cs-CZ" sz="1200" dirty="0"/>
          </a:p>
          <a:p>
            <a:pPr lvl="1"/>
            <a:r>
              <a:rPr lang="de-DE" dirty="0"/>
              <a:t>Zugang und Informationen nur nach Absprache mit dem Verwalter (Besitzer)</a:t>
            </a:r>
            <a:endParaRPr lang="cs-CZ" sz="1200" dirty="0"/>
          </a:p>
          <a:p>
            <a:pPr lvl="1"/>
            <a:r>
              <a:rPr lang="de-DE" dirty="0"/>
              <a:t>Wir sind an der Einbeziehung von privaten Sammlungen interessiert</a:t>
            </a:r>
            <a:endParaRPr lang="cs-CZ" sz="1200" dirty="0"/>
          </a:p>
          <a:p>
            <a:pPr lvl="1"/>
            <a:r>
              <a:rPr lang="de-DE" dirty="0"/>
              <a:t>Aktuell 5 von 67 Flächen</a:t>
            </a:r>
            <a:endParaRPr lang="cs-CZ" sz="1200" dirty="0"/>
          </a:p>
        </p:txBody>
      </p:sp>
      <p:pic>
        <p:nvPicPr>
          <p:cNvPr id="5" name="Obrázek 4" descr="CSOP_logo_trag.bmp">
            <a:extLst>
              <a:ext uri="{FF2B5EF4-FFF2-40B4-BE49-F238E27FC236}">
                <a16:creationId xmlns="" xmlns:a16="http://schemas.microsoft.com/office/drawing/2014/main" id="{5B51D9C3-11D5-4D09-903D-EBE48F7DBE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14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7942263" cy="865188"/>
          </a:xfrm>
        </p:spPr>
        <p:txBody>
          <a:bodyPr/>
          <a:lstStyle/>
          <a:p>
            <a:r>
              <a:rPr lang="de-DE" sz="3200" dirty="0" smtClean="0"/>
              <a:t>Netzwerk von Sortenwiesen</a:t>
            </a:r>
            <a:endParaRPr lang="cs-CZ" sz="3200" dirty="0"/>
          </a:p>
        </p:txBody>
      </p:sp>
      <p:pic>
        <p:nvPicPr>
          <p:cNvPr id="7" name="Obrázek 6" descr="IMGP26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826" y="3501008"/>
            <a:ext cx="4608710" cy="3052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 descr="IMGP4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052736"/>
            <a:ext cx="3888434" cy="25853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Zástupný symbol pro text 4"/>
          <p:cNvSpPr txBox="1">
            <a:spLocks/>
          </p:cNvSpPr>
          <p:nvPr/>
        </p:nvSpPr>
        <p:spPr bwMode="auto">
          <a:xfrm>
            <a:off x="323850" y="980728"/>
            <a:ext cx="460819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Vorteile der Mitgliedschaft</a:t>
            </a:r>
            <a:endParaRPr kumimoji="0" lang="cs-CZ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Techni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sche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und finanzielle Hilfe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Beratung</a:t>
            </a:r>
            <a:r>
              <a:rPr kumimoji="0" lang="de-DE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durch externe Partner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Vorrang bei Teilnahme an Seminaren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Kontakt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zu</a:t>
            </a:r>
            <a:r>
              <a:rPr kumimoji="0" lang="de-DE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Verwaltern von weiteren Flächen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de-DE" sz="2000" kern="0" dirty="0" smtClean="0">
                <a:latin typeface="+mn-lt"/>
              </a:rPr>
              <a:t>Nähe zu den Sorten </a:t>
            </a:r>
            <a:r>
              <a:rPr kumimoji="0" lang="cs-CZ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(</a:t>
            </a:r>
            <a:r>
              <a:rPr kumimoji="0" lang="de-DE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Edelreisser</a:t>
            </a:r>
            <a:r>
              <a:rPr kumimoji="0" lang="cs-CZ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)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Möglichkeit der Präsentation</a:t>
            </a:r>
            <a:r>
              <a:rPr kumimoji="0" lang="de-DE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der eigenen Fläche unter 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hlinkClick r:id="rId4"/>
              </a:rPr>
              <a:t>www.stareodrudy.cz/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 bwMode="auto">
          <a:xfrm>
            <a:off x="4932040" y="4005064"/>
            <a:ext cx="388843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Extern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 Fachleute </a:t>
            </a:r>
            <a:endParaRPr kumimoji="0" lang="cs-CZ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Kontrol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le der</a:t>
            </a:r>
            <a:r>
              <a:rPr kumimoji="0" lang="de-DE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Sortenechtheit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Vorbereitung von methodischen Material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de-DE" sz="2000" kern="0" dirty="0" smtClean="0">
                <a:latin typeface="+mn-lt"/>
              </a:rPr>
              <a:t>Leitung von Seminaren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Physische Besuche</a:t>
            </a:r>
            <a:r>
              <a:rPr kumimoji="0" lang="de-DE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der Flächen und Beratung vor Ort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Pflanzungsmaßnahmen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Auswahl von Sorten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Obrázek 8" descr="CSOP_logo_trag.bmp">
            <a:extLst>
              <a:ext uri="{FF2B5EF4-FFF2-40B4-BE49-F238E27FC236}">
                <a16:creationId xmlns="" xmlns:a16="http://schemas.microsoft.com/office/drawing/2014/main" id="{8C360508-85BC-48FB-A027-141CF5E7153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19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F0751FF-640D-46D9-8537-C4FA324E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350"/>
            <a:ext cx="8229600" cy="865188"/>
          </a:xfrm>
        </p:spPr>
        <p:txBody>
          <a:bodyPr/>
          <a:lstStyle/>
          <a:p>
            <a:r>
              <a:rPr lang="cs-CZ" dirty="0" smtClean="0"/>
              <a:t>Person</a:t>
            </a:r>
            <a:r>
              <a:rPr lang="de-DE" dirty="0" err="1" smtClean="0"/>
              <a:t>alausstattung</a:t>
            </a:r>
            <a:r>
              <a:rPr lang="de-DE" dirty="0" smtClean="0"/>
              <a:t> des Netzwerkes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27BC4065-4F3D-4AE2-8052-6290924C8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8229600" cy="1945010"/>
          </a:xfrm>
        </p:spPr>
        <p:txBody>
          <a:bodyPr/>
          <a:lstStyle/>
          <a:p>
            <a:pPr lvl="0"/>
            <a:r>
              <a:rPr lang="de-DE" dirty="0"/>
              <a:t>Verwalter und ihre lokalen Mitarbeiter</a:t>
            </a:r>
            <a:endParaRPr lang="cs-CZ" sz="1200" dirty="0"/>
          </a:p>
          <a:p>
            <a:pPr lvl="1"/>
            <a:r>
              <a:rPr lang="de-DE" dirty="0"/>
              <a:t>Hauptperson für das Bestehen der Fläche </a:t>
            </a:r>
            <a:endParaRPr lang="cs-CZ" sz="1200" dirty="0"/>
          </a:p>
          <a:p>
            <a:pPr lvl="1"/>
            <a:r>
              <a:rPr lang="de-DE" dirty="0"/>
              <a:t>Pflege der Fläche und der Bäume</a:t>
            </a:r>
            <a:endParaRPr lang="cs-CZ" sz="1200" dirty="0"/>
          </a:p>
          <a:p>
            <a:pPr lvl="1"/>
            <a:r>
              <a:rPr lang="de-DE" dirty="0"/>
              <a:t>Finanzierung der Fläche </a:t>
            </a:r>
            <a:endParaRPr lang="cs-CZ" sz="1200" dirty="0"/>
          </a:p>
          <a:p>
            <a:pPr lvl="1"/>
            <a:r>
              <a:rPr lang="de-DE" dirty="0"/>
              <a:t>Nutzung der Fläche (Feste, Ausstellungen, Seminare, Forschung)</a:t>
            </a:r>
            <a:endParaRPr lang="cs-CZ" sz="1200" dirty="0"/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32531D10-1E86-436F-A455-0568689AE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3716238"/>
            <a:ext cx="8229600" cy="2737098"/>
          </a:xfrm>
        </p:spPr>
        <p:txBody>
          <a:bodyPr/>
          <a:lstStyle/>
          <a:p>
            <a:pPr lvl="0"/>
            <a:r>
              <a:rPr lang="de-DE" dirty="0"/>
              <a:t>Garant des Fachprogramms</a:t>
            </a:r>
            <a:endParaRPr lang="cs-CZ" sz="1200" dirty="0"/>
          </a:p>
          <a:p>
            <a:pPr lvl="1"/>
            <a:r>
              <a:rPr lang="de-DE" dirty="0"/>
              <a:t>Seminare landesweit</a:t>
            </a:r>
            <a:endParaRPr lang="cs-CZ" sz="1200" dirty="0"/>
          </a:p>
          <a:p>
            <a:pPr lvl="1"/>
            <a:r>
              <a:rPr lang="de-DE" dirty="0"/>
              <a:t>Koordinierung und Verbindung der Verwalter</a:t>
            </a:r>
            <a:endParaRPr lang="cs-CZ" sz="1200" dirty="0"/>
          </a:p>
          <a:p>
            <a:pPr lvl="1"/>
            <a:r>
              <a:rPr lang="de-DE" dirty="0"/>
              <a:t>Finanzierung der Fläche aus der Richtlinie (</a:t>
            </a:r>
            <a:r>
              <a:rPr lang="de-DE" dirty="0" err="1"/>
              <a:t>cs</a:t>
            </a:r>
            <a:r>
              <a:rPr lang="de-DE" dirty="0"/>
              <a:t>) Schutz der Biodiversität</a:t>
            </a:r>
            <a:endParaRPr lang="cs-CZ" sz="1200" dirty="0"/>
          </a:p>
          <a:p>
            <a:pPr lvl="1"/>
            <a:r>
              <a:rPr lang="de-DE" dirty="0"/>
              <a:t>Gewinnung und Finanzierung von Externen Mitarbeitern</a:t>
            </a:r>
            <a:endParaRPr lang="cs-CZ" sz="1400" dirty="0"/>
          </a:p>
          <a:p>
            <a:endParaRPr lang="cs-CZ" dirty="0"/>
          </a:p>
        </p:txBody>
      </p:sp>
      <p:pic>
        <p:nvPicPr>
          <p:cNvPr id="5" name="Obrázek 4" descr="CSOP_logo_trag.bmp">
            <a:extLst>
              <a:ext uri="{FF2B5EF4-FFF2-40B4-BE49-F238E27FC236}">
                <a16:creationId xmlns="" xmlns:a16="http://schemas.microsoft.com/office/drawing/2014/main" id="{9D7B49BB-9C33-4500-8796-3CE30AAF90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76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21A4E7F-CFF4-41E9-90AF-122DCD9B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</a:t>
            </a:r>
            <a:r>
              <a:rPr lang="de-DE" dirty="0" smtClean="0"/>
              <a:t>h</a:t>
            </a:r>
            <a:r>
              <a:rPr lang="cs-CZ" dirty="0" smtClean="0"/>
              <a:t>odi</a:t>
            </a:r>
            <a:r>
              <a:rPr lang="de-DE" dirty="0" err="1" smtClean="0"/>
              <a:t>sche</a:t>
            </a:r>
            <a:r>
              <a:rPr lang="de-DE" dirty="0" smtClean="0"/>
              <a:t> Grundlagen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E7529D3-D8DD-42A0-9DE7-6515F2FBB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338388"/>
          </a:xfrm>
        </p:spPr>
        <p:txBody>
          <a:bodyPr/>
          <a:lstStyle/>
          <a:p>
            <a:r>
              <a:rPr lang="cs-CZ" dirty="0" smtClean="0"/>
              <a:t>Standard</a:t>
            </a:r>
            <a:r>
              <a:rPr lang="de-DE" dirty="0" smtClean="0"/>
              <a:t>s der</a:t>
            </a:r>
            <a:r>
              <a:rPr lang="cs-CZ" dirty="0" smtClean="0"/>
              <a:t> </a:t>
            </a:r>
            <a:r>
              <a:rPr lang="cs-CZ" dirty="0"/>
              <a:t>AOPK – </a:t>
            </a:r>
            <a:r>
              <a:rPr lang="de-DE" dirty="0" smtClean="0"/>
              <a:t>Anbau</a:t>
            </a:r>
            <a:endParaRPr lang="cs-CZ" dirty="0"/>
          </a:p>
          <a:p>
            <a:pPr lvl="1"/>
            <a:r>
              <a:rPr lang="cs-CZ" dirty="0"/>
              <a:t>= </a:t>
            </a:r>
            <a:r>
              <a:rPr lang="de-DE" dirty="0" smtClean="0"/>
              <a:t>Rahmenparameter von Anbau und Pflanzung von Bäumen</a:t>
            </a:r>
            <a:endParaRPr lang="cs-CZ" dirty="0"/>
          </a:p>
          <a:p>
            <a:pPr lvl="1"/>
            <a:r>
              <a:rPr lang="cs-CZ" sz="1400" dirty="0">
                <a:hlinkClick r:id="rId2" action="ppaction://hlinkfile"/>
              </a:rPr>
              <a:t>SPPKC_02-003_2023_Funkcni_vysadby_ov._dr._v_zemedelske_krajine.pdf</a:t>
            </a:r>
            <a:endParaRPr lang="cs-CZ" sz="1400" dirty="0"/>
          </a:p>
          <a:p>
            <a:pPr lvl="1"/>
            <a:r>
              <a:rPr lang="cs-CZ" sz="1400" dirty="0">
                <a:hlinkClick r:id="rId3" action="ppaction://hlinkfile"/>
              </a:rPr>
              <a:t>SPPKC_02-005_2016_PECE_O_OVOCNE_DREVINY.pdf</a:t>
            </a:r>
            <a:endParaRPr lang="cs-CZ" sz="1400" dirty="0"/>
          </a:p>
          <a:p>
            <a:r>
              <a:rPr lang="cs-CZ" dirty="0" smtClean="0"/>
              <a:t>Standard</a:t>
            </a:r>
            <a:r>
              <a:rPr lang="de-DE" dirty="0" smtClean="0"/>
              <a:t>s der</a:t>
            </a:r>
            <a:r>
              <a:rPr lang="cs-CZ" dirty="0" smtClean="0"/>
              <a:t> </a:t>
            </a:r>
            <a:r>
              <a:rPr lang="cs-CZ" dirty="0"/>
              <a:t>AOPK </a:t>
            </a:r>
            <a:r>
              <a:rPr lang="de-DE" dirty="0" smtClean="0"/>
              <a:t>für Sortenwiesen</a:t>
            </a:r>
            <a:endParaRPr lang="cs-CZ" dirty="0"/>
          </a:p>
          <a:p>
            <a:pPr lvl="1"/>
            <a:r>
              <a:rPr lang="de-DE" dirty="0"/>
              <a:t>Rahmenparameter </a:t>
            </a:r>
            <a:r>
              <a:rPr lang="de-DE" dirty="0" smtClean="0"/>
              <a:t>von Sortenwiesen</a:t>
            </a:r>
            <a:endParaRPr lang="cs-CZ" dirty="0"/>
          </a:p>
          <a:p>
            <a:pPr lvl="1"/>
            <a:r>
              <a:rPr lang="cs-CZ" sz="1000" dirty="0">
                <a:hlinkClick r:id="rId4" action="ppaction://hlinkfile"/>
              </a:rPr>
              <a:t>SPPKC_02-006_2018_ZAKLADANI_A_PECE_O_GENOFONDOVE_PLOCHY_OVOCNYCH_DREVIN.pdf</a:t>
            </a:r>
            <a:endParaRPr lang="cs-CZ" sz="1000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0821E6FB-4F00-46C9-BAE6-E3F79B62D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4293096"/>
            <a:ext cx="8229600" cy="1833067"/>
          </a:xfrm>
        </p:spPr>
        <p:txBody>
          <a:bodyPr/>
          <a:lstStyle/>
          <a:p>
            <a:r>
              <a:rPr lang="cs-CZ" dirty="0" smtClean="0"/>
              <a:t>Komplex</a:t>
            </a:r>
            <a:r>
              <a:rPr lang="de-DE" dirty="0" smtClean="0"/>
              <a:t>e Methodik für die Einführung der Evidenz von Positionen und Verarbeitung von Charakteristiken von Sortenwiesen</a:t>
            </a:r>
            <a:r>
              <a:rPr lang="cs-CZ" dirty="0" smtClean="0"/>
              <a:t>:</a:t>
            </a:r>
            <a:endParaRPr lang="cs-CZ" dirty="0"/>
          </a:p>
          <a:p>
            <a:pPr lvl="1"/>
            <a:r>
              <a:rPr lang="de-DE" dirty="0" smtClean="0"/>
              <a:t>Sehr detaillierte Anleitung für jede Situation</a:t>
            </a:r>
            <a:endParaRPr lang="cs-CZ" dirty="0"/>
          </a:p>
          <a:p>
            <a:pPr lvl="1"/>
            <a:r>
              <a:rPr lang="cs-CZ" dirty="0">
                <a:hlinkClick r:id="rId5" action="ppaction://hlinkfile"/>
              </a:rPr>
              <a:t>Metodika_gfp_240912.pdf</a:t>
            </a:r>
            <a:endParaRPr lang="cs-CZ" dirty="0"/>
          </a:p>
        </p:txBody>
      </p:sp>
      <p:pic>
        <p:nvPicPr>
          <p:cNvPr id="5" name="Obrázek 4" descr="CSOP_logo_trag.bmp">
            <a:extLst>
              <a:ext uri="{FF2B5EF4-FFF2-40B4-BE49-F238E27FC236}">
                <a16:creationId xmlns="" xmlns:a16="http://schemas.microsoft.com/office/drawing/2014/main" id="{F5F656FA-B548-4002-8F07-469883AB5B4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3338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395536" y="44450"/>
            <a:ext cx="7654925" cy="865188"/>
          </a:xfrm>
        </p:spPr>
        <p:txBody>
          <a:bodyPr/>
          <a:lstStyle/>
          <a:p>
            <a:r>
              <a:rPr lang="de-DE" sz="3200" dirty="0">
                <a:hlinkClick r:id="rId2"/>
              </a:rPr>
              <a:t>Auswahl</a:t>
            </a:r>
            <a:r>
              <a:rPr lang="cs-CZ" sz="3200" dirty="0">
                <a:hlinkClick r:id="rId2"/>
              </a:rPr>
              <a:t>d</a:t>
            </a:r>
            <a:r>
              <a:rPr lang="de-DE" sz="3200" dirty="0" err="1">
                <a:hlinkClick r:id="rId2"/>
              </a:rPr>
              <a:t>atenbank</a:t>
            </a:r>
            <a:r>
              <a:rPr lang="de-DE" sz="3200" dirty="0">
                <a:hlinkClick r:id="rId2"/>
              </a:rPr>
              <a:t> der Flächen der Sortenwiesen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3534" y="1412777"/>
            <a:ext cx="8516938" cy="3744415"/>
          </a:xfrm>
        </p:spPr>
        <p:txBody>
          <a:bodyPr/>
          <a:lstStyle/>
          <a:p>
            <a:pPr lvl="0"/>
            <a:r>
              <a:rPr lang="de-DE" dirty="0"/>
              <a:t>Seit 2016 wird ein Teil der Datenbank der Sortenwiesen veröffentlicht</a:t>
            </a:r>
            <a:endParaRPr lang="cs-CZ" sz="1200" dirty="0"/>
          </a:p>
          <a:p>
            <a:pPr lvl="1"/>
            <a:r>
              <a:rPr lang="de-DE" dirty="0"/>
              <a:t>Zugang zur Datenbank:</a:t>
            </a:r>
            <a:endParaRPr lang="cs-CZ" sz="800" dirty="0"/>
          </a:p>
          <a:p>
            <a:pPr lvl="2"/>
            <a:r>
              <a:rPr lang="de-DE" u="sng" dirty="0">
                <a:hlinkClick r:id="rId3"/>
              </a:rPr>
              <a:t>www.stareodrudy.cz</a:t>
            </a:r>
            <a:endParaRPr lang="cs-CZ" sz="1000" dirty="0"/>
          </a:p>
          <a:p>
            <a:pPr lvl="1"/>
            <a:r>
              <a:rPr lang="de-DE" dirty="0"/>
              <a:t>Such- u. Filterfunktionen in der Datenbank</a:t>
            </a:r>
            <a:endParaRPr lang="cs-CZ" sz="800" dirty="0"/>
          </a:p>
          <a:p>
            <a:pPr lvl="2"/>
            <a:r>
              <a:rPr lang="de-DE" dirty="0"/>
              <a:t>Flächen können nach Kriterien gefiltert werden</a:t>
            </a:r>
            <a:endParaRPr lang="cs-CZ" sz="1000" dirty="0"/>
          </a:p>
          <a:p>
            <a:pPr lvl="2"/>
            <a:r>
              <a:rPr lang="de-DE" dirty="0"/>
              <a:t>Lage der Flächen kann nach Kriterien gefiltert werden</a:t>
            </a:r>
            <a:endParaRPr lang="cs-CZ" sz="1000" dirty="0"/>
          </a:p>
          <a:p>
            <a:pPr lvl="1"/>
            <a:r>
              <a:rPr lang="de-DE" dirty="0" smtClean="0"/>
              <a:t>Zu </a:t>
            </a:r>
            <a:r>
              <a:rPr lang="de-DE" dirty="0"/>
              <a:t>ausgewählten </a:t>
            </a:r>
            <a:r>
              <a:rPr lang="de-DE" dirty="0" smtClean="0"/>
              <a:t>Sorten </a:t>
            </a:r>
            <a:r>
              <a:rPr lang="de-DE" dirty="0"/>
              <a:t>gibt es Verknüpfung in die Sortendatenbank (Archiv der alten Sorten) </a:t>
            </a:r>
            <a:r>
              <a:rPr lang="de-DE" sz="800" dirty="0">
                <a:sym typeface="Wingdings"/>
              </a:rPr>
              <a:t></a:t>
            </a:r>
            <a:r>
              <a:rPr lang="de-DE" dirty="0"/>
              <a:t> on-line-Informationen zu den Sorten </a:t>
            </a:r>
            <a:endParaRPr lang="cs-CZ" dirty="0"/>
          </a:p>
        </p:txBody>
      </p:sp>
      <p:sp>
        <p:nvSpPr>
          <p:cNvPr id="29700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107504" y="980530"/>
            <a:ext cx="8712646" cy="57626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= </a:t>
            </a:r>
            <a:r>
              <a:rPr lang="cs-CZ" dirty="0" smtClean="0"/>
              <a:t>internetanwendung f</a:t>
            </a:r>
            <a:r>
              <a:rPr lang="de-DE" dirty="0" err="1" smtClean="0"/>
              <a:t>ür</a:t>
            </a:r>
            <a:r>
              <a:rPr lang="de-DE" dirty="0" smtClean="0"/>
              <a:t> die Unterstützung des physischen Kontakts mit Sorten</a:t>
            </a:r>
            <a:endParaRPr lang="cs-CZ" dirty="0"/>
          </a:p>
          <a:p>
            <a:pPr lvl="1"/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323850" y="4653237"/>
            <a:ext cx="8597900" cy="201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 eaLnBrk="0" hangingPunct="0">
              <a:buFontTx/>
              <a:buNone/>
              <a:defRPr/>
            </a:pPr>
            <a:endParaRPr lang="cs-CZ" sz="1800" kern="0" dirty="0">
              <a:latin typeface="+mn-lt"/>
            </a:endParaRPr>
          </a:p>
        </p:txBody>
      </p:sp>
      <p:pic>
        <p:nvPicPr>
          <p:cNvPr id="6" name="Obrázek 5" descr="CSOP_logo_trag.bmp">
            <a:extLst>
              <a:ext uri="{FF2B5EF4-FFF2-40B4-BE49-F238E27FC236}">
                <a16:creationId xmlns="" xmlns:a16="http://schemas.microsoft.com/office/drawing/2014/main" id="{1B00EA3A-1898-4E4B-991C-51D45D349B4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00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373459" y="260350"/>
            <a:ext cx="8149139" cy="865188"/>
          </a:xfrm>
        </p:spPr>
        <p:txBody>
          <a:bodyPr/>
          <a:lstStyle/>
          <a:p>
            <a:r>
              <a:rPr lang="de-DE" sz="3200" dirty="0" smtClean="0">
                <a:hlinkClick r:id="rId2"/>
              </a:rPr>
              <a:t>Auswahl</a:t>
            </a:r>
            <a:r>
              <a:rPr lang="cs-CZ" sz="3200" dirty="0" smtClean="0">
                <a:hlinkClick r:id="rId2"/>
              </a:rPr>
              <a:t>d</a:t>
            </a:r>
            <a:r>
              <a:rPr lang="de-DE" sz="3200" dirty="0" err="1" smtClean="0">
                <a:hlinkClick r:id="rId2"/>
              </a:rPr>
              <a:t>atenbank</a:t>
            </a:r>
            <a:r>
              <a:rPr lang="de-DE" sz="3200" dirty="0" smtClean="0">
                <a:hlinkClick r:id="rId2"/>
              </a:rPr>
              <a:t> </a:t>
            </a:r>
            <a:r>
              <a:rPr lang="de-DE" sz="3200" dirty="0">
                <a:hlinkClick r:id="rId2"/>
              </a:rPr>
              <a:t>der Flächen der Sortenwiesen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908720"/>
            <a:ext cx="8516938" cy="2376264"/>
          </a:xfrm>
        </p:spPr>
        <p:txBody>
          <a:bodyPr/>
          <a:lstStyle/>
          <a:p>
            <a:pPr marL="457200" lvl="1" indent="0">
              <a:buNone/>
            </a:pPr>
            <a:r>
              <a:rPr lang="de-DE" dirty="0"/>
              <a:t>Veröffentlichte Daten</a:t>
            </a:r>
            <a:r>
              <a:rPr lang="cs-CZ" dirty="0"/>
              <a:t>:</a:t>
            </a:r>
          </a:p>
          <a:p>
            <a:pPr lvl="1"/>
            <a:r>
              <a:rPr lang="de-DE" dirty="0" smtClean="0"/>
              <a:t>Lage </a:t>
            </a:r>
            <a:r>
              <a:rPr lang="de-DE" dirty="0"/>
              <a:t>der Flächen und Positionen  (nur bei öffentlich zugänglichen Flächen )</a:t>
            </a:r>
            <a:endParaRPr lang="cs-CZ" sz="1200" dirty="0"/>
          </a:p>
          <a:p>
            <a:pPr lvl="1"/>
            <a:r>
              <a:rPr lang="de-DE" dirty="0"/>
              <a:t>Ökologische Charakteristik der Flächen und Teile von anderen Charakteristiken</a:t>
            </a:r>
            <a:endParaRPr lang="cs-CZ" sz="1200" dirty="0"/>
          </a:p>
          <a:p>
            <a:pPr lvl="2"/>
            <a:r>
              <a:rPr lang="de-DE" dirty="0"/>
              <a:t>Immer der Kontakt zum Verwalter der Fläche veröffentlicht</a:t>
            </a:r>
            <a:endParaRPr lang="cs-CZ" dirty="0"/>
          </a:p>
          <a:p>
            <a:pPr lvl="1"/>
            <a:r>
              <a:rPr lang="de-DE" dirty="0"/>
              <a:t>Belegung von Positionen</a:t>
            </a:r>
            <a:endParaRPr lang="cs-CZ" sz="1200" dirty="0"/>
          </a:p>
          <a:p>
            <a:pPr lvl="2"/>
            <a:r>
              <a:rPr lang="de-DE" dirty="0"/>
              <a:t>Angaben zur Art und Sorte, u. über die aktuelle Fruchtbarkeit</a:t>
            </a: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395288" y="3789040"/>
            <a:ext cx="8597900" cy="259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eaLnBrk="0" hangingPunct="0">
              <a:spcAft>
                <a:spcPts val="0"/>
              </a:spcAft>
              <a:buNone/>
              <a:tabLst>
                <a:tab pos="457200" algn="l"/>
              </a:tabLst>
            </a:pPr>
            <a:r>
              <a:rPr lang="de-DE" sz="2000" dirty="0" smtClean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	Daten</a:t>
            </a:r>
            <a:r>
              <a:rPr lang="de-DE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, die nicht veröffentlicht werden</a:t>
            </a:r>
            <a:endParaRPr lang="cs-CZ" sz="2000" dirty="0">
              <a:latin typeface="+mj-lt"/>
              <a:ea typeface="Times New Roman"/>
            </a:endParaRPr>
          </a:p>
          <a:p>
            <a:pPr marL="742950" lvl="1" indent="-285750" eaLnBrk="0" hangingPunct="0">
              <a:spcAft>
                <a:spcPts val="0"/>
              </a:spcAft>
              <a:buFont typeface="Times New Roman"/>
              <a:buChar char="–"/>
              <a:tabLst>
                <a:tab pos="914400" algn="l"/>
              </a:tabLst>
            </a:pPr>
            <a:r>
              <a:rPr lang="de-DE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Bei nicht öffentlichen Flächen werden die Lage der Flächen (Positionen) sowie Fotos nicht veröffentlicht und </a:t>
            </a:r>
            <a:endParaRPr lang="cs-CZ" sz="2000" dirty="0">
              <a:latin typeface="+mj-lt"/>
              <a:ea typeface="Times New Roman"/>
            </a:endParaRPr>
          </a:p>
          <a:p>
            <a:pPr marL="742950" lvl="1" indent="-285750" eaLnBrk="0" hangingPunct="0">
              <a:spcAft>
                <a:spcPts val="0"/>
              </a:spcAft>
              <a:buFont typeface="Times New Roman"/>
              <a:buChar char="–"/>
              <a:tabLst>
                <a:tab pos="914400" algn="l"/>
              </a:tabLst>
            </a:pPr>
            <a:r>
              <a:rPr lang="de-DE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Bei allen Flächen </a:t>
            </a:r>
            <a:endParaRPr lang="cs-CZ" sz="2000" dirty="0">
              <a:latin typeface="+mj-lt"/>
              <a:ea typeface="Times New Roman"/>
            </a:endParaRPr>
          </a:p>
          <a:p>
            <a:pPr marL="1143000" lvl="2" indent="-228600" eaLnBrk="0" hangingPunct="0">
              <a:spcAft>
                <a:spcPts val="0"/>
              </a:spcAft>
              <a:buFont typeface="Times New Roman"/>
              <a:buChar char="•"/>
              <a:tabLst>
                <a:tab pos="1371600" algn="l"/>
              </a:tabLst>
            </a:pPr>
            <a:r>
              <a:rPr lang="de-DE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Technische Anmerkungen der Verwalter</a:t>
            </a:r>
            <a:endParaRPr lang="cs-CZ" sz="2000" dirty="0">
              <a:latin typeface="+mj-lt"/>
              <a:ea typeface="Times New Roman"/>
            </a:endParaRPr>
          </a:p>
          <a:p>
            <a:pPr marL="1143000" lvl="2" indent="-228600" eaLnBrk="0" hangingPunct="0">
              <a:spcAft>
                <a:spcPts val="0"/>
              </a:spcAft>
              <a:buFont typeface="Times New Roman"/>
              <a:buChar char="•"/>
              <a:tabLst>
                <a:tab pos="1371600" algn="l"/>
              </a:tabLst>
            </a:pPr>
            <a:r>
              <a:rPr lang="de-DE" sz="2000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Vorkommen von wertvollen Organismen</a:t>
            </a:r>
            <a:endParaRPr lang="cs-CZ" sz="2000" dirty="0">
              <a:effectLst/>
              <a:latin typeface="+mj-lt"/>
              <a:ea typeface="Times New Roman"/>
            </a:endParaRPr>
          </a:p>
        </p:txBody>
      </p:sp>
      <p:pic>
        <p:nvPicPr>
          <p:cNvPr id="6" name="Obrázek 5" descr="CSOP_logo_trag.bmp">
            <a:extLst>
              <a:ext uri="{FF2B5EF4-FFF2-40B4-BE49-F238E27FC236}">
                <a16:creationId xmlns="" xmlns:a16="http://schemas.microsoft.com/office/drawing/2014/main" id="{CE5A8292-E87E-4376-8B0D-E2E7DBF611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83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08" y="116632"/>
            <a:ext cx="8229600" cy="865188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hlinkClick r:id="rId2"/>
              </a:rPr>
              <a:t>Datenbank der Flächen der Sortenwiesen (Genfonds-Flächen)</a:t>
            </a:r>
            <a:endParaRPr lang="cs-CZ" dirty="0"/>
          </a:p>
        </p:txBody>
      </p:sp>
      <p:pic>
        <p:nvPicPr>
          <p:cNvPr id="5" name="Zástupný symbol pro obsah 4" descr="db_gfp_01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1052735"/>
            <a:ext cx="5598798" cy="5394906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516216" y="1124744"/>
            <a:ext cx="2170584" cy="5001419"/>
          </a:xfrm>
        </p:spPr>
        <p:txBody>
          <a:bodyPr/>
          <a:lstStyle/>
          <a:p>
            <a:r>
              <a:rPr lang="de-DE" dirty="0" smtClean="0"/>
              <a:t>Karte von Positionen </a:t>
            </a:r>
            <a:endParaRPr lang="cs-CZ" dirty="0"/>
          </a:p>
          <a:p>
            <a:r>
              <a:rPr lang="de-DE" dirty="0" smtClean="0"/>
              <a:t>Gute Louise von </a:t>
            </a:r>
            <a:r>
              <a:rPr lang="cs-CZ" dirty="0" smtClean="0"/>
              <a:t>Avran</a:t>
            </a:r>
            <a:r>
              <a:rPr lang="de-DE" dirty="0" err="1" smtClean="0"/>
              <a:t>che</a:t>
            </a:r>
            <a:endParaRPr lang="cs-CZ" dirty="0"/>
          </a:p>
        </p:txBody>
      </p:sp>
      <p:pic>
        <p:nvPicPr>
          <p:cNvPr id="6" name="Obrázek 5" descr="CSOP_logo_trag.bmp">
            <a:extLst>
              <a:ext uri="{FF2B5EF4-FFF2-40B4-BE49-F238E27FC236}">
                <a16:creationId xmlns="" xmlns:a16="http://schemas.microsoft.com/office/drawing/2014/main" id="{875759B5-D0D5-4AAF-9078-C857622E8AB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0962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6951CB8-C599-4CCB-90EC-F57BD1EF7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7560071" cy="865188"/>
          </a:xfrm>
        </p:spPr>
        <p:txBody>
          <a:bodyPr/>
          <a:lstStyle/>
          <a:p>
            <a:r>
              <a:rPr lang="cs-CZ" sz="3200" dirty="0" smtClean="0"/>
              <a:t>Warum legt ČSOP Sortenwiesen an?</a:t>
            </a:r>
            <a:endParaRPr lang="cs-CZ" sz="3200" dirty="0"/>
          </a:p>
        </p:txBody>
      </p:sp>
      <p:pic>
        <p:nvPicPr>
          <p:cNvPr id="6" name="Zástupný obsah 5">
            <a:extLst>
              <a:ext uri="{FF2B5EF4-FFF2-40B4-BE49-F238E27FC236}">
                <a16:creationId xmlns="" xmlns:a16="http://schemas.microsoft.com/office/drawing/2014/main" id="{206D05BE-78C8-421D-9751-B49A76CABA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313" y="1069453"/>
            <a:ext cx="2963430" cy="5268321"/>
          </a:xfrm>
          <a:ln>
            <a:solidFill>
              <a:schemeClr val="tx1"/>
            </a:solidFill>
          </a:ln>
        </p:spPr>
      </p:pic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C298D6F6-E125-4FD4-AA1A-5FCFDD606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35896" y="1064728"/>
            <a:ext cx="5050904" cy="5532922"/>
          </a:xfrm>
        </p:spPr>
        <p:txBody>
          <a:bodyPr/>
          <a:lstStyle/>
          <a:p>
            <a:pPr lvl="0"/>
            <a:r>
              <a:rPr lang="de-DE" sz="1800" dirty="0"/>
              <a:t>Wir decken das Interessen an alten Sorten </a:t>
            </a:r>
            <a:endParaRPr lang="cs-CZ" sz="1800" dirty="0"/>
          </a:p>
          <a:p>
            <a:pPr lvl="1"/>
            <a:r>
              <a:rPr lang="cs-CZ" sz="1800" dirty="0"/>
              <a:t> </a:t>
            </a:r>
            <a:r>
              <a:rPr lang="de-DE" sz="1800" dirty="0"/>
              <a:t>Viele Maßnahmen werden mit Geldern der öffentlichen Hand finanziert</a:t>
            </a:r>
            <a:endParaRPr lang="cs-CZ" sz="1800" dirty="0"/>
          </a:p>
          <a:p>
            <a:pPr lvl="1"/>
            <a:r>
              <a:rPr lang="de-DE" sz="1800" dirty="0"/>
              <a:t>Viele Umsetzungen haben eine problematische Qualität </a:t>
            </a:r>
            <a:r>
              <a:rPr lang="de-DE" sz="1800" dirty="0">
                <a:sym typeface="Wingdings"/>
              </a:rPr>
              <a:t></a:t>
            </a:r>
            <a:r>
              <a:rPr lang="de-DE" sz="1800" dirty="0"/>
              <a:t> Verluste von wertvollem Material </a:t>
            </a:r>
            <a:endParaRPr lang="cs-CZ" sz="1800" dirty="0"/>
          </a:p>
          <a:p>
            <a:pPr lvl="1"/>
            <a:r>
              <a:rPr lang="de-DE" sz="1800" dirty="0"/>
              <a:t>Obstverbraucher haben keine Informationen über die Eigenschaften und der Nutzung der Früchte </a:t>
            </a:r>
            <a:endParaRPr lang="cs-CZ" sz="1800" dirty="0"/>
          </a:p>
          <a:p>
            <a:pPr lvl="0"/>
            <a:r>
              <a:rPr lang="de-DE" sz="1800" dirty="0"/>
              <a:t>Wir koordinieren die Kartierung in der Tschechischen Republik</a:t>
            </a:r>
            <a:endParaRPr lang="cs-CZ" sz="1800" dirty="0"/>
          </a:p>
          <a:p>
            <a:pPr lvl="1"/>
            <a:r>
              <a:rPr lang="cs-CZ" sz="1800" dirty="0"/>
              <a:t> </a:t>
            </a:r>
            <a:r>
              <a:rPr lang="de-DE" sz="1800" dirty="0"/>
              <a:t>Fundmaterial ist irgendwo zu platzieren</a:t>
            </a:r>
            <a:endParaRPr lang="cs-CZ" sz="1800" dirty="0"/>
          </a:p>
          <a:p>
            <a:pPr lvl="0"/>
            <a:r>
              <a:rPr lang="de-DE" sz="1800" dirty="0"/>
              <a:t>Wir schützen Biotope von Alleen und Obstgärten </a:t>
            </a:r>
            <a:endParaRPr lang="cs-CZ" sz="1800" dirty="0"/>
          </a:p>
          <a:p>
            <a:pPr lvl="1"/>
            <a:r>
              <a:rPr lang="cs-CZ" sz="1800" dirty="0"/>
              <a:t> </a:t>
            </a:r>
            <a:r>
              <a:rPr lang="de-DE" sz="1800" dirty="0"/>
              <a:t>Vorzeigen guter Praxis</a:t>
            </a:r>
            <a:endParaRPr lang="cs-CZ" sz="1800" dirty="0"/>
          </a:p>
          <a:p>
            <a:pPr lvl="1"/>
            <a:r>
              <a:rPr lang="de-DE" sz="1800" dirty="0"/>
              <a:t>Ressourcen von Obst für Ausstellungen und Eigenverzehr</a:t>
            </a:r>
            <a:endParaRPr lang="cs-CZ" sz="1800" dirty="0"/>
          </a:p>
          <a:p>
            <a:pPr lvl="1"/>
            <a:r>
              <a:rPr lang="de-DE" sz="1800" dirty="0"/>
              <a:t>Ort für weitere Forschungen </a:t>
            </a:r>
            <a:endParaRPr lang="cs-CZ" sz="1800" dirty="0"/>
          </a:p>
        </p:txBody>
      </p:sp>
      <p:pic>
        <p:nvPicPr>
          <p:cNvPr id="7" name="Obrázek 6" descr="CSOP_logo_trag.bmp">
            <a:extLst>
              <a:ext uri="{FF2B5EF4-FFF2-40B4-BE49-F238E27FC236}">
                <a16:creationId xmlns="" xmlns:a16="http://schemas.microsoft.com/office/drawing/2014/main" id="{3E05B282-B381-448E-BE0F-7EF8FEDDD6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65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71078" cy="865188"/>
          </a:xfrm>
        </p:spPr>
        <p:txBody>
          <a:bodyPr/>
          <a:lstStyle/>
          <a:p>
            <a:r>
              <a:rPr lang="cs-CZ" sz="3200" dirty="0" smtClean="0"/>
              <a:t>Informationssystem– Verlinkungen in Datenbanken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220072" y="4221087"/>
            <a:ext cx="3548956" cy="2304257"/>
          </a:xfrm>
        </p:spPr>
        <p:txBody>
          <a:bodyPr/>
          <a:lstStyle/>
          <a:p>
            <a:r>
              <a:rPr lang="de-DE" dirty="0" smtClean="0"/>
              <a:t>Datenbank von Flächen (Auswahl)</a:t>
            </a:r>
            <a:endParaRPr lang="cs-CZ" dirty="0"/>
          </a:p>
          <a:p>
            <a:pPr lvl="1"/>
            <a:r>
              <a:rPr lang="de-DE" dirty="0" smtClean="0"/>
              <a:t>Kostenlos zugänglich</a:t>
            </a:r>
            <a:endParaRPr lang="cs-CZ" dirty="0"/>
          </a:p>
          <a:p>
            <a:pPr lvl="1"/>
            <a:r>
              <a:rPr lang="de-DE" dirty="0" smtClean="0"/>
              <a:t>Karte von Positionen </a:t>
            </a:r>
            <a:endParaRPr lang="cs-CZ" dirty="0"/>
          </a:p>
          <a:p>
            <a:pPr lvl="1"/>
            <a:r>
              <a:rPr lang="de-DE" dirty="0" smtClean="0"/>
              <a:t>Auszug aus erfassten Angaben</a:t>
            </a:r>
            <a:endParaRPr lang="cs-CZ" dirty="0"/>
          </a:p>
        </p:txBody>
      </p:sp>
      <p:sp>
        <p:nvSpPr>
          <p:cNvPr id="24580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323850" y="4149079"/>
            <a:ext cx="3888110" cy="2376265"/>
          </a:xfrm>
        </p:spPr>
        <p:txBody>
          <a:bodyPr/>
          <a:lstStyle/>
          <a:p>
            <a:r>
              <a:rPr lang="cs-CZ" dirty="0" smtClean="0"/>
              <a:t>Sorten-Datenbank</a:t>
            </a:r>
          </a:p>
          <a:p>
            <a:pPr lvl="1"/>
            <a:r>
              <a:rPr lang="cs-CZ" dirty="0" smtClean="0"/>
              <a:t>Kurze Informationen </a:t>
            </a:r>
            <a:r>
              <a:rPr lang="de-DE" dirty="0" smtClean="0"/>
              <a:t>über die Sorte  </a:t>
            </a:r>
            <a:endParaRPr lang="cs-CZ" dirty="0" smtClean="0"/>
          </a:p>
          <a:p>
            <a:pPr lvl="1"/>
            <a:r>
              <a:rPr lang="de-DE" dirty="0" smtClean="0"/>
              <a:t>Detaillierte Beschreibung </a:t>
            </a:r>
            <a:endParaRPr lang="cs-CZ" dirty="0"/>
          </a:p>
          <a:p>
            <a:pPr lvl="1"/>
            <a:r>
              <a:rPr lang="de-DE" dirty="0" smtClean="0"/>
              <a:t>Fotodokumentation</a:t>
            </a:r>
            <a:endParaRPr lang="cs-CZ" dirty="0"/>
          </a:p>
        </p:txBody>
      </p:sp>
      <p:pic>
        <p:nvPicPr>
          <p:cNvPr id="6" name="Obrázek 5" descr="popiska krvavka velika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980728"/>
            <a:ext cx="5468114" cy="2762636"/>
          </a:xfrm>
          <a:prstGeom prst="rect">
            <a:avLst/>
          </a:prstGeom>
        </p:spPr>
      </p:pic>
      <p:pic>
        <p:nvPicPr>
          <p:cNvPr id="522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980728"/>
            <a:ext cx="1724025" cy="14859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52227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7375" y="2564904"/>
            <a:ext cx="5429250" cy="10953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8" name="Obrázek 7" descr="CSOP_logo_trag.bmp">
            <a:extLst>
              <a:ext uri="{FF2B5EF4-FFF2-40B4-BE49-F238E27FC236}">
                <a16:creationId xmlns="" xmlns:a16="http://schemas.microsoft.com/office/drawing/2014/main" id="{2C77CFE1-54D1-4905-9E6F-10F76AA11E7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="" xmlns:a16="http://schemas.microsoft.com/office/drawing/2014/main" id="{88A86437-A952-4C7C-BC78-BB5AB042B83A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544" y="1772816"/>
            <a:ext cx="1368152" cy="2618558"/>
          </a:xfrm>
          <a:prstGeom prst="straightConnector1">
            <a:avLst/>
          </a:prstGeom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="" xmlns:a16="http://schemas.microsoft.com/office/drawing/2014/main" id="{31AFA0C7-F88E-4563-9E66-30B5B9FA96AD}"/>
              </a:ext>
            </a:extLst>
          </p:cNvPr>
          <p:cNvCxnSpPr>
            <a:cxnSpLocks/>
          </p:cNvCxnSpPr>
          <p:nvPr/>
        </p:nvCxnSpPr>
        <p:spPr bwMode="auto">
          <a:xfrm flipV="1">
            <a:off x="5364088" y="1845184"/>
            <a:ext cx="1224136" cy="2618558"/>
          </a:xfrm>
          <a:prstGeom prst="straightConnector1">
            <a:avLst/>
          </a:prstGeom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3203848" y="1484784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Pyrus</a:t>
            </a:r>
            <a:r>
              <a:rPr lang="de-DE" dirty="0" smtClean="0"/>
              <a:t> </a:t>
            </a:r>
            <a:r>
              <a:rPr lang="de-DE" dirty="0" err="1" smtClean="0"/>
              <a:t>Communis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9941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458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7920111" cy="865188"/>
          </a:xfrm>
        </p:spPr>
        <p:txBody>
          <a:bodyPr/>
          <a:lstStyle/>
          <a:p>
            <a:r>
              <a:rPr lang="de-DE" dirty="0" smtClean="0"/>
              <a:t>Sortenwiese (</a:t>
            </a:r>
            <a:r>
              <a:rPr lang="cs-CZ" dirty="0" smtClean="0"/>
              <a:t>Gen</a:t>
            </a:r>
            <a:r>
              <a:rPr lang="de-DE" dirty="0" err="1" smtClean="0"/>
              <a:t>bank</a:t>
            </a:r>
            <a:r>
              <a:rPr lang="de-DE" dirty="0" smtClean="0"/>
              <a:t>)</a:t>
            </a:r>
            <a:r>
              <a:rPr lang="cs-CZ" dirty="0" smtClean="0"/>
              <a:t> </a:t>
            </a:r>
            <a:r>
              <a:rPr lang="cs-CZ" dirty="0"/>
              <a:t>Hlupice</a:t>
            </a:r>
          </a:p>
        </p:txBody>
      </p:sp>
      <p:pic>
        <p:nvPicPr>
          <p:cNvPr id="5" name="Zástupný symbol pro obsah 4" descr="IMGP74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7776864" cy="4739889"/>
          </a:xfrm>
          <a:ln>
            <a:solidFill>
              <a:schemeClr val="tx1"/>
            </a:solidFill>
          </a:ln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5916413"/>
            <a:ext cx="8229600" cy="536923"/>
          </a:xfrm>
        </p:spPr>
        <p:txBody>
          <a:bodyPr/>
          <a:lstStyle/>
          <a:p>
            <a:r>
              <a:rPr lang="cs-CZ" dirty="0" smtClean="0"/>
              <a:t>Installationen </a:t>
            </a:r>
            <a:r>
              <a:rPr lang="de-DE" dirty="0" smtClean="0"/>
              <a:t>im Grünen </a:t>
            </a:r>
            <a:endParaRPr lang="cs-CZ" dirty="0"/>
          </a:p>
        </p:txBody>
      </p:sp>
      <p:pic>
        <p:nvPicPr>
          <p:cNvPr id="6" name="Obrázek 5" descr="CSOP_logo_trag.bmp">
            <a:extLst>
              <a:ext uri="{FF2B5EF4-FFF2-40B4-BE49-F238E27FC236}">
                <a16:creationId xmlns="" xmlns:a16="http://schemas.microsoft.com/office/drawing/2014/main" id="{7C88C755-731E-4462-98E6-C74C3DE6DC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9594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423B823-8F09-4DC4-A24C-8AEAEC539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Zum Abschluss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AA98B6D-62F2-4E5E-9505-E2CBD54B0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1243806"/>
            <a:ext cx="8229600" cy="2560561"/>
          </a:xfrm>
        </p:spPr>
        <p:txBody>
          <a:bodyPr/>
          <a:lstStyle/>
          <a:p>
            <a:pPr lvl="0"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de-D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Besucherzahl der Internetseite – in 8 Jahren Betrieb ca. 35000 Aufrufe</a:t>
            </a:r>
            <a:endParaRPr lang="cs-CZ" dirty="0">
              <a:latin typeface="+mj-lt"/>
              <a:ea typeface="Times New Roman"/>
            </a:endParaRPr>
          </a:p>
          <a:p>
            <a:pPr lvl="0"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de-D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In der Datenbank 67 Flächen mit insg. ca. 7.000 Positionen  </a:t>
            </a:r>
            <a:endParaRPr lang="cs-CZ" dirty="0">
              <a:latin typeface="+mj-lt"/>
              <a:ea typeface="Times New Roman"/>
            </a:endParaRPr>
          </a:p>
          <a:p>
            <a:pPr lvl="0"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de-D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Ca. 6.000 mit Obstsorten belegt (930 leer)</a:t>
            </a:r>
            <a:endParaRPr lang="cs-CZ" dirty="0">
              <a:latin typeface="+mj-lt"/>
              <a:ea typeface="Times New Roman"/>
            </a:endParaRPr>
          </a:p>
          <a:p>
            <a:pPr lvl="0"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de-DE" dirty="0">
                <a:solidFill>
                  <a:srgbClr val="000000"/>
                </a:solidFill>
                <a:latin typeface="+mj-lt"/>
                <a:ea typeface="Times New Roman"/>
                <a:cs typeface="Times New Roman"/>
              </a:rPr>
              <a:t>Es ist ein grundsätzliches Projekt des ČSOP für Datenbereitstellung über Sorten und technologische Vorgehensweisen über den Anbau</a:t>
            </a:r>
            <a:endParaRPr lang="cs-CZ" dirty="0">
              <a:effectLst/>
              <a:latin typeface="+mj-lt"/>
              <a:ea typeface="Times New Roman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5DA1F225-0365-4F03-B55C-C51FA0C3B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4869160"/>
            <a:ext cx="8229600" cy="1800200"/>
          </a:xfrm>
        </p:spPr>
        <p:txBody>
          <a:bodyPr/>
          <a:lstStyle/>
          <a:p>
            <a:pPr lvl="0"/>
            <a:r>
              <a:rPr lang="de-DE" dirty="0"/>
              <a:t>Wir sind sehr an der Zusammenarbeit zur weiteren Entwicklung der Flächen und der Datenbank interessiert </a:t>
            </a:r>
            <a:endParaRPr lang="cs-CZ" dirty="0"/>
          </a:p>
          <a:p>
            <a:pPr lvl="0"/>
            <a:r>
              <a:rPr lang="de-DE" dirty="0"/>
              <a:t>Wir bereiten weitere Projekte zur Erweiterung der Netzwerks und Vervollständigung der Datenbank vor </a:t>
            </a:r>
            <a:endParaRPr lang="cs-CZ" dirty="0"/>
          </a:p>
        </p:txBody>
      </p:sp>
      <p:pic>
        <p:nvPicPr>
          <p:cNvPr id="5" name="Obrázek 4" descr="CSOP_logo_trag.bmp">
            <a:extLst>
              <a:ext uri="{FF2B5EF4-FFF2-40B4-BE49-F238E27FC236}">
                <a16:creationId xmlns="" xmlns:a16="http://schemas.microsoft.com/office/drawing/2014/main" id="{7D693D95-F406-4C64-8C74-92768C26A0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76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2">
            <a:extLst>
              <a:ext uri="{FF2B5EF4-FFF2-40B4-BE49-F238E27FC236}">
                <a16:creationId xmlns="" xmlns:a16="http://schemas.microsoft.com/office/drawing/2014/main" id="{B3B2A958-4FBB-417B-9816-6A11CB32BD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60648"/>
            <a:ext cx="864096" cy="75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E8792C7D-4D33-D4F0-4553-0817AA3DF1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Dank an alle Mitarbeitenden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BF278FDA-4A90-89C9-8F8A-EC32D4F5B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61907">
            <a:off x="588434" y="3981626"/>
            <a:ext cx="3164946" cy="2104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8F609BCB-699A-DA29-38E2-0FDB5C0D85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77369">
            <a:off x="334386" y="874250"/>
            <a:ext cx="2717702" cy="15349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EB1E8BB0-20F6-EB5C-B3E4-1655099502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67870">
            <a:off x="3268058" y="3992252"/>
            <a:ext cx="3156529" cy="2104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356F7C5D-625E-4D78-33E0-6452EB3D75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4447">
            <a:off x="2859511" y="356280"/>
            <a:ext cx="3168352" cy="17821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DED9E192-9919-92A3-CF82-6FF2C46BB2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39604">
            <a:off x="5571015" y="4405449"/>
            <a:ext cx="3168352" cy="17895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6085056F-8727-D3B6-E942-F2B5A12969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24854">
            <a:off x="5826102" y="524634"/>
            <a:ext cx="2442519" cy="18318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668880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5888"/>
            <a:ext cx="8496944" cy="1008856"/>
          </a:xfrm>
        </p:spPr>
        <p:txBody>
          <a:bodyPr/>
          <a:lstStyle/>
          <a:p>
            <a:r>
              <a:rPr lang="cs-CZ" sz="3200" dirty="0" smtClean="0">
                <a:hlinkClick r:id="rId2"/>
              </a:rPr>
              <a:t>Netzwerk und Datenbank von Sortenwiesen </a:t>
            </a:r>
            <a:endParaRPr lang="cs-CZ" sz="3200" dirty="0"/>
          </a:p>
        </p:txBody>
      </p:sp>
      <p:sp>
        <p:nvSpPr>
          <p:cNvPr id="30723" name="Rectangle 12"/>
          <p:cNvSpPr>
            <a:spLocks noChangeArrowheads="1"/>
          </p:cNvSpPr>
          <p:nvPr/>
        </p:nvSpPr>
        <p:spPr bwMode="auto">
          <a:xfrm>
            <a:off x="3851275" y="5589588"/>
            <a:ext cx="483552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cs-CZ" sz="1400" dirty="0">
                <a:solidFill>
                  <a:schemeClr val="bg1"/>
                </a:solidFill>
              </a:rPr>
              <a:t>Děkujeme všem lidem, kteří pomáhají ovocným vysokokmenům žít s námi ve stejné krajině</a:t>
            </a:r>
          </a:p>
          <a:p>
            <a:pPr marL="342900" indent="-342900"/>
            <a:r>
              <a:rPr lang="cs-CZ" sz="1400" dirty="0">
                <a:solidFill>
                  <a:schemeClr val="bg1"/>
                </a:solidFill>
              </a:rPr>
              <a:t>Děkujeme všem předkům, kteří se snažili hospodařit v krajině bez jejího drancování</a:t>
            </a:r>
          </a:p>
        </p:txBody>
      </p:sp>
      <p:sp>
        <p:nvSpPr>
          <p:cNvPr id="8" name="Rectangle 11"/>
          <p:cNvSpPr txBox="1">
            <a:spLocks noChangeArrowheads="1"/>
          </p:cNvSpPr>
          <p:nvPr/>
        </p:nvSpPr>
        <p:spPr>
          <a:xfrm>
            <a:off x="611311" y="5949950"/>
            <a:ext cx="6048921" cy="5746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normAutofit fontScale="92500"/>
          </a:bodyPr>
          <a:lstStyle/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600" b="1" dirty="0">
                <a:solidFill>
                  <a:schemeClr val="bg1"/>
                </a:solidFill>
                <a:latin typeface="+mn-lt"/>
              </a:rPr>
              <a:t>Ing. Martin Lípa – </a:t>
            </a:r>
            <a:r>
              <a:rPr lang="cs-CZ" sz="1600" b="1" dirty="0" smtClean="0">
                <a:solidFill>
                  <a:schemeClr val="bg1"/>
                </a:solidFill>
                <a:latin typeface="+mn-lt"/>
              </a:rPr>
              <a:t>Garant des Fachprogramms d. ČSOP</a:t>
            </a:r>
            <a:endParaRPr lang="cs-CZ" sz="1600" b="1" dirty="0">
              <a:solidFill>
                <a:schemeClr val="bg1"/>
              </a:solidFill>
              <a:latin typeface="+mn-lt"/>
            </a:endParaRPr>
          </a:p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600" b="1" dirty="0">
                <a:solidFill>
                  <a:schemeClr val="bg1"/>
                </a:solidFill>
                <a:latin typeface="+mn-lt"/>
                <a:hlinkClick r:id="rId3"/>
              </a:rPr>
              <a:t>ec.meluzina@volny.cz</a:t>
            </a:r>
            <a:r>
              <a:rPr lang="cs-CZ" sz="1600" b="1" dirty="0">
                <a:solidFill>
                  <a:schemeClr val="bg1"/>
                </a:solidFill>
                <a:latin typeface="+mn-lt"/>
              </a:rPr>
              <a:t> +420777086620, </a:t>
            </a:r>
            <a:r>
              <a:rPr lang="cs-CZ" sz="1600" b="1" dirty="0">
                <a:solidFill>
                  <a:schemeClr val="bg1"/>
                </a:solidFill>
                <a:latin typeface="+mn-lt"/>
                <a:hlinkClick r:id="rId4"/>
              </a:rPr>
              <a:t>www.stareodrudy.cz/</a:t>
            </a:r>
            <a:endParaRPr lang="cs-CZ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0725" name="Zástupný symbol pro obsah 8" descr="RIMG1703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11188" y="908050"/>
            <a:ext cx="8137525" cy="4578350"/>
          </a:xfrm>
          <a:ln>
            <a:solidFill>
              <a:schemeClr val="tx1"/>
            </a:solidFill>
          </a:ln>
        </p:spPr>
      </p:pic>
      <p:pic>
        <p:nvPicPr>
          <p:cNvPr id="6" name="Obrázek 5" descr="CSOP_logo_trag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6376" y="5880248"/>
            <a:ext cx="758936" cy="6450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6951CB8-C599-4CCB-90EC-F57BD1EF7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7560071" cy="865188"/>
          </a:xfrm>
        </p:spPr>
        <p:txBody>
          <a:bodyPr/>
          <a:lstStyle/>
          <a:p>
            <a:r>
              <a:rPr lang="cs-CZ" sz="3200" dirty="0"/>
              <a:t>Historie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="" xmlns:a16="http://schemas.microsoft.com/office/drawing/2014/main" id="{206D05BE-78C8-421D-9751-B49A76CABA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064728"/>
            <a:ext cx="2963430" cy="5268321"/>
          </a:xfrm>
          <a:ln>
            <a:solidFill>
              <a:schemeClr val="tx1"/>
            </a:solidFill>
          </a:ln>
        </p:spPr>
      </p:pic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C298D6F6-E125-4FD4-AA1A-5FCFDD606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63888" y="1064728"/>
            <a:ext cx="5184576" cy="5532922"/>
          </a:xfrm>
        </p:spPr>
        <p:txBody>
          <a:bodyPr/>
          <a:lstStyle/>
          <a:p>
            <a:pPr lvl="0"/>
            <a:r>
              <a:rPr lang="de-DE" sz="1900" dirty="0"/>
              <a:t>Erste Generhaltungsflächen (Sortenwiesen)</a:t>
            </a:r>
            <a:endParaRPr lang="cs-CZ" sz="1900" dirty="0"/>
          </a:p>
          <a:p>
            <a:pPr lvl="1"/>
            <a:r>
              <a:rPr lang="de-DE" sz="1900" dirty="0"/>
              <a:t>1992 Südmähren ca. 600 Positionen</a:t>
            </a:r>
            <a:endParaRPr lang="cs-CZ" sz="1900" dirty="0"/>
          </a:p>
          <a:p>
            <a:pPr lvl="1"/>
            <a:r>
              <a:rPr lang="de-DE" sz="1900" dirty="0"/>
              <a:t>1998 Westböhmen ca. 60 Positionen</a:t>
            </a:r>
            <a:endParaRPr lang="cs-CZ" sz="1900" dirty="0"/>
          </a:p>
          <a:p>
            <a:pPr lvl="1"/>
            <a:r>
              <a:rPr lang="de-DE" sz="1900" dirty="0"/>
              <a:t>Nach 2000 sehr viele Pflanzungen angelegt oder erneuert</a:t>
            </a:r>
            <a:endParaRPr lang="cs-CZ" sz="1900" dirty="0"/>
          </a:p>
          <a:p>
            <a:pPr lvl="0"/>
            <a:r>
              <a:rPr lang="de-DE" sz="1900" dirty="0"/>
              <a:t>2011 Netzwerk und Datenbank von Flächen </a:t>
            </a:r>
            <a:endParaRPr lang="cs-CZ" sz="1900" dirty="0"/>
          </a:p>
          <a:p>
            <a:pPr lvl="1"/>
            <a:r>
              <a:rPr lang="de-DE" sz="1900" dirty="0"/>
              <a:t>Definitionen und Methodik festgelegt</a:t>
            </a:r>
            <a:endParaRPr lang="cs-CZ" sz="1900" dirty="0"/>
          </a:p>
          <a:p>
            <a:pPr lvl="1"/>
            <a:r>
              <a:rPr lang="de-DE" sz="1900" dirty="0"/>
              <a:t>Supervisionssystem eingeführt</a:t>
            </a:r>
            <a:endParaRPr lang="cs-CZ" sz="1900" dirty="0"/>
          </a:p>
          <a:p>
            <a:pPr lvl="1"/>
            <a:r>
              <a:rPr lang="de-DE" sz="1900" dirty="0"/>
              <a:t>Schulungen von Verwaltern und deren fachliche Begleitung  aufgenommen</a:t>
            </a:r>
            <a:endParaRPr lang="cs-CZ" sz="1900" dirty="0"/>
          </a:p>
          <a:p>
            <a:pPr lvl="1"/>
            <a:r>
              <a:rPr lang="de-DE" sz="1900" dirty="0"/>
              <a:t>GIS-Datenbank off-</a:t>
            </a:r>
            <a:r>
              <a:rPr lang="de-DE" sz="1900" dirty="0" err="1"/>
              <a:t>line</a:t>
            </a:r>
            <a:r>
              <a:rPr lang="de-DE" sz="1900" dirty="0"/>
              <a:t> angelegt</a:t>
            </a:r>
            <a:endParaRPr lang="cs-CZ" sz="1900" dirty="0"/>
          </a:p>
          <a:p>
            <a:pPr lvl="0"/>
            <a:r>
              <a:rPr lang="de-DE" sz="1900" dirty="0"/>
              <a:t>2016 Auswahldatenbank im Internet </a:t>
            </a:r>
            <a:endParaRPr lang="cs-CZ" sz="1900" dirty="0"/>
          </a:p>
          <a:p>
            <a:pPr lvl="1"/>
            <a:r>
              <a:rPr lang="de-DE" sz="1900" dirty="0"/>
              <a:t>Breite Offenlegung von Datenteilen</a:t>
            </a:r>
            <a:endParaRPr lang="cs-CZ" sz="1900" dirty="0"/>
          </a:p>
          <a:p>
            <a:pPr lvl="1"/>
            <a:r>
              <a:rPr lang="de-DE" sz="1900" dirty="0"/>
              <a:t>Verlinkung zur Sortendatenbank im Internet</a:t>
            </a:r>
            <a:endParaRPr lang="cs-CZ" sz="1900" dirty="0"/>
          </a:p>
          <a:p>
            <a:r>
              <a:rPr lang="cs-CZ" sz="1900" dirty="0"/>
              <a:t> </a:t>
            </a:r>
          </a:p>
        </p:txBody>
      </p:sp>
      <p:pic>
        <p:nvPicPr>
          <p:cNvPr id="7" name="Obrázek 6" descr="CSOP_logo_trag.bmp">
            <a:extLst>
              <a:ext uri="{FF2B5EF4-FFF2-40B4-BE49-F238E27FC236}">
                <a16:creationId xmlns="" xmlns:a16="http://schemas.microsoft.com/office/drawing/2014/main" id="{3E05B282-B381-448E-BE0F-7EF8FEDDD6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44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8517" y="203669"/>
            <a:ext cx="7774613" cy="865188"/>
          </a:xfrm>
        </p:spPr>
        <p:txBody>
          <a:bodyPr/>
          <a:lstStyle/>
          <a:p>
            <a:r>
              <a:rPr lang="de-DE" dirty="0" smtClean="0"/>
              <a:t>Sortenwiese (</a:t>
            </a:r>
            <a:r>
              <a:rPr lang="cs-CZ" dirty="0" smtClean="0"/>
              <a:t>Gen</a:t>
            </a:r>
            <a:r>
              <a:rPr lang="de-DE" dirty="0" err="1" smtClean="0"/>
              <a:t>erhaltungsfläche</a:t>
            </a:r>
            <a:r>
              <a:rPr lang="de-DE" dirty="0" smtClean="0"/>
              <a:t>)</a:t>
            </a:r>
            <a:r>
              <a:rPr lang="de-DE" dirty="0" smtClean="0"/>
              <a:t> </a:t>
            </a:r>
            <a:r>
              <a:rPr lang="cs-CZ" dirty="0" smtClean="0"/>
              <a:t>- </a:t>
            </a:r>
            <a:r>
              <a:rPr lang="de-DE" dirty="0"/>
              <a:t>S</a:t>
            </a:r>
            <a:r>
              <a:rPr lang="cs-CZ" dirty="0" smtClean="0"/>
              <a:t>trategie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1052736"/>
            <a:ext cx="4752528" cy="2187575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/>
              <a:t>Entstehung</a:t>
            </a:r>
            <a:r>
              <a:rPr lang="cs-CZ" dirty="0" smtClean="0"/>
              <a:t>: </a:t>
            </a:r>
            <a:endParaRPr lang="cs-CZ" dirty="0"/>
          </a:p>
          <a:p>
            <a:pPr lvl="1"/>
            <a:r>
              <a:rPr lang="de-DE" dirty="0" smtClean="0"/>
              <a:t>Durch Neuanlage</a:t>
            </a:r>
            <a:endParaRPr lang="cs-CZ" dirty="0"/>
          </a:p>
          <a:p>
            <a:pPr lvl="1"/>
            <a:r>
              <a:rPr lang="de-DE" dirty="0" smtClean="0"/>
              <a:t>Durch Anpassung älterer Pflanzungen</a:t>
            </a:r>
            <a:endParaRPr lang="cs-CZ" dirty="0"/>
          </a:p>
          <a:p>
            <a:r>
              <a:rPr lang="de-DE" dirty="0" smtClean="0"/>
              <a:t>Baumpflanzung auf Langlebigkeit</a:t>
            </a:r>
            <a:r>
              <a:rPr lang="cs-CZ" dirty="0" smtClean="0"/>
              <a:t>:</a:t>
            </a:r>
            <a:endParaRPr lang="cs-CZ" dirty="0"/>
          </a:p>
          <a:p>
            <a:pPr lvl="1"/>
            <a:r>
              <a:rPr lang="de-DE" dirty="0" smtClean="0"/>
              <a:t>Starkwachsende Unterlage, Stammbildner</a:t>
            </a:r>
            <a:endParaRPr lang="cs-CZ" dirty="0"/>
          </a:p>
          <a:p>
            <a:pPr lvl="1"/>
            <a:r>
              <a:rPr lang="de-DE" dirty="0" smtClean="0"/>
              <a:t>Sorgfältige Baumsicherung</a:t>
            </a:r>
            <a:endParaRPr lang="cs-CZ" dirty="0"/>
          </a:p>
          <a:p>
            <a:pPr lvl="1"/>
            <a:r>
              <a:rPr lang="de-DE" dirty="0" smtClean="0"/>
              <a:t>Breites Baumverband </a:t>
            </a:r>
            <a:r>
              <a:rPr lang="cs-CZ" dirty="0" smtClean="0"/>
              <a:t>(</a:t>
            </a:r>
            <a:r>
              <a:rPr lang="cs-CZ" dirty="0"/>
              <a:t>9 </a:t>
            </a:r>
            <a:r>
              <a:rPr lang="de-DE" dirty="0" smtClean="0"/>
              <a:t>und mehr m</a:t>
            </a:r>
            <a:r>
              <a:rPr lang="de-DE" dirty="0" smtClean="0"/>
              <a:t> wenn möglich</a:t>
            </a:r>
            <a:r>
              <a:rPr lang="cs-CZ" dirty="0" smtClean="0"/>
              <a:t>)</a:t>
            </a:r>
            <a:endParaRPr lang="cs-CZ" dirty="0"/>
          </a:p>
          <a:p>
            <a:pPr lvl="1"/>
            <a:r>
              <a:rPr lang="de-DE" dirty="0" smtClean="0"/>
              <a:t>Baumschnitt zur Förderung v. Statik</a:t>
            </a:r>
            <a:endParaRPr lang="cs-CZ" dirty="0"/>
          </a:p>
          <a:p>
            <a:endParaRPr lang="cs-CZ" dirty="0"/>
          </a:p>
        </p:txBody>
      </p:sp>
      <p:pic>
        <p:nvPicPr>
          <p:cNvPr id="8" name="Zástupný symbol pro obsah 7" descr="IMGP97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8064" y="1124744"/>
            <a:ext cx="3600400" cy="2384681"/>
          </a:xfrm>
          <a:ln>
            <a:solidFill>
              <a:schemeClr val="tx1"/>
            </a:solidFill>
          </a:ln>
        </p:spPr>
      </p:pic>
      <p:sp>
        <p:nvSpPr>
          <p:cNvPr id="9" name="Zástupný symbol pro text 3"/>
          <p:cNvSpPr txBox="1">
            <a:spLocks/>
          </p:cNvSpPr>
          <p:nvPr/>
        </p:nvSpPr>
        <p:spPr bwMode="auto">
          <a:xfrm>
            <a:off x="5652120" y="3501008"/>
            <a:ext cx="331236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cs-CZ" sz="2400" kern="0" dirty="0" smtClean="0">
                <a:latin typeface="+mn-lt"/>
              </a:rPr>
              <a:t>P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olyfunk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tionales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Modell</a:t>
            </a:r>
            <a:endParaRPr kumimoji="0" lang="cs-CZ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de-DE" sz="2000" kern="0" dirty="0" smtClean="0">
                <a:latin typeface="+mn-lt"/>
              </a:rPr>
              <a:t>Begrünung 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de-DE" sz="2000" kern="0" dirty="0" smtClean="0">
                <a:latin typeface="+mn-lt"/>
              </a:rPr>
              <a:t>Mahd etappenweise 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de-DE" sz="2000" kern="0" dirty="0" smtClean="0"/>
              <a:t>Unterschlupf für Lebewesen</a:t>
            </a:r>
            <a:endParaRPr lang="cs-CZ" sz="2000" kern="0" dirty="0"/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de-DE" sz="2000" kern="0" dirty="0" smtClean="0">
                <a:latin typeface="+mn-lt"/>
              </a:rPr>
              <a:t>D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emonstra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tion</a:t>
            </a:r>
            <a:r>
              <a:rPr kumimoji="0" lang="de-DE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von T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echnologi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en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de-DE" sz="2000" kern="0" dirty="0" smtClean="0">
                <a:latin typeface="+mn-lt"/>
              </a:rPr>
              <a:t>Obsternte und Präsentation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cs-CZ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Zástupný symbol pro obsah 7" descr="RIMG38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5536" y="3284984"/>
            <a:ext cx="5256584" cy="31998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Obrázek 10" descr="CSOP_logo_trag.bmp">
            <a:extLst>
              <a:ext uri="{FF2B5EF4-FFF2-40B4-BE49-F238E27FC236}">
                <a16:creationId xmlns="" xmlns:a16="http://schemas.microsoft.com/office/drawing/2014/main" id="{018018C4-BAB2-49C5-8FF4-F5DAF04A23F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539552" y="260350"/>
            <a:ext cx="8158361" cy="648370"/>
          </a:xfrm>
        </p:spPr>
        <p:txBody>
          <a:bodyPr>
            <a:normAutofit fontScale="90000"/>
          </a:bodyPr>
          <a:lstStyle/>
          <a:p>
            <a:r>
              <a:rPr lang="de-DE" dirty="0"/>
              <a:t>Sortenwiese (</a:t>
            </a:r>
            <a:r>
              <a:rPr lang="cs-CZ" dirty="0"/>
              <a:t>Gen</a:t>
            </a:r>
            <a:r>
              <a:rPr lang="de-DE" dirty="0" err="1"/>
              <a:t>erhaltungsfläche</a:t>
            </a:r>
            <a:r>
              <a:rPr lang="de-DE" dirty="0"/>
              <a:t>) </a:t>
            </a:r>
            <a:r>
              <a:rPr lang="cs-CZ" dirty="0" smtClean="0"/>
              <a:t>-</a:t>
            </a:r>
            <a:r>
              <a:rPr lang="de-DE" dirty="0" smtClean="0"/>
              <a:t>- Definition</a:t>
            </a:r>
            <a:endParaRPr lang="cs-CZ" dirty="0"/>
          </a:p>
        </p:txBody>
      </p:sp>
      <p:sp>
        <p:nvSpPr>
          <p:cNvPr id="21507" name="Zástupný symbol pro obsah 2"/>
          <p:cNvSpPr>
            <a:spLocks noGrp="1"/>
          </p:cNvSpPr>
          <p:nvPr>
            <p:ph sz="half" idx="1"/>
          </p:nvPr>
        </p:nvSpPr>
        <p:spPr>
          <a:xfrm>
            <a:off x="323528" y="1988840"/>
            <a:ext cx="8712969" cy="1612900"/>
          </a:xfrm>
        </p:spPr>
        <p:txBody>
          <a:bodyPr/>
          <a:lstStyle/>
          <a:p>
            <a:r>
              <a:rPr lang="cs-CZ" dirty="0"/>
              <a:t>1. </a:t>
            </a:r>
            <a:r>
              <a:rPr lang="cs-CZ" dirty="0" smtClean="0"/>
              <a:t>Defin</a:t>
            </a:r>
            <a:r>
              <a:rPr lang="de-DE" dirty="0" err="1" smtClean="0"/>
              <a:t>ierte</a:t>
            </a:r>
            <a:r>
              <a:rPr lang="de-DE" dirty="0" smtClean="0"/>
              <a:t> Bäume und leere Positionen</a:t>
            </a:r>
            <a:endParaRPr lang="cs-CZ" dirty="0"/>
          </a:p>
          <a:p>
            <a:pPr lvl="1"/>
            <a:r>
              <a:rPr lang="de-DE" dirty="0" smtClean="0"/>
              <a:t>Bäume in der Fläche sind unverwechselbar gekennzeichnet</a:t>
            </a:r>
            <a:endParaRPr lang="cs-CZ" dirty="0"/>
          </a:p>
          <a:p>
            <a:pPr lvl="1"/>
            <a:r>
              <a:rPr lang="de-DE" dirty="0" smtClean="0"/>
              <a:t>Bestimmte oder beschrieben Sorte</a:t>
            </a:r>
            <a:endParaRPr lang="cs-CZ" dirty="0"/>
          </a:p>
          <a:p>
            <a:pPr lvl="1"/>
            <a:r>
              <a:rPr lang="de-DE" sz="1900" dirty="0" smtClean="0"/>
              <a:t>Zu den Bäumen gibt es eine vorgeschriebene</a:t>
            </a:r>
            <a:r>
              <a:rPr lang="cs-CZ" dirty="0" smtClean="0"/>
              <a:t>: </a:t>
            </a:r>
            <a:r>
              <a:rPr lang="cs-CZ" b="1" dirty="0" smtClean="0">
                <a:solidFill>
                  <a:srgbClr val="FF0000"/>
                </a:solidFill>
              </a:rPr>
              <a:t>Eviden</a:t>
            </a:r>
            <a:r>
              <a:rPr lang="de-DE" b="1" dirty="0" smtClean="0">
                <a:solidFill>
                  <a:srgbClr val="FF0000"/>
                </a:solidFill>
              </a:rPr>
              <a:t>z v. Positionen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467544" y="980430"/>
            <a:ext cx="8229600" cy="112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lvl="0" eaLnBrk="0" hangingPunct="0">
              <a:buNone/>
            </a:pPr>
            <a:r>
              <a:rPr lang="cs-CZ" sz="3400" dirty="0">
                <a:solidFill>
                  <a:srgbClr val="FF0000"/>
                </a:solidFill>
              </a:rPr>
              <a:t>= </a:t>
            </a:r>
            <a:r>
              <a:rPr lang="de-DE" sz="3400" dirty="0" smtClean="0">
                <a:solidFill>
                  <a:srgbClr val="FF0000"/>
                </a:solidFill>
              </a:rPr>
              <a:t>Teil der Erdoberfläche mit Baumbestand für die Sortenerhaltung und für die Vorführung deren Eigenschaften</a:t>
            </a:r>
            <a:endParaRPr kumimoji="0" lang="cs-CZ" sz="3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e-DE" sz="29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wird nach einheitlicher Methodik geführt und erfüllt folgende Bedingungen</a:t>
            </a:r>
            <a:r>
              <a:rPr kumimoji="0" lang="cs-CZ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  <a:endParaRPr kumimoji="0" lang="cs-CZ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Zástupný symbol pro text 3"/>
          <p:cNvSpPr txBox="1">
            <a:spLocks/>
          </p:cNvSpPr>
          <p:nvPr/>
        </p:nvSpPr>
        <p:spPr bwMode="auto">
          <a:xfrm>
            <a:off x="323528" y="3573016"/>
            <a:ext cx="8712968" cy="152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Beschrieben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Bedingungen der Fläche</a:t>
            </a:r>
            <a:endParaRPr kumimoji="0" lang="cs-CZ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Ökologische und geographische</a:t>
            </a:r>
            <a:r>
              <a:rPr kumimoji="0" lang="de-DE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Charakteristik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Administrativ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 C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harakteristik (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eigentumsrechtliche</a:t>
            </a:r>
            <a:r>
              <a:rPr kumimoji="0" lang="de-DE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Verhältnisse, Verwalter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)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de-DE" sz="2000" kern="0" dirty="0" smtClean="0">
                <a:latin typeface="+mn-lt"/>
              </a:rPr>
              <a:t>Zur Fläche gibt es eine vorgeschriebene</a:t>
            </a:r>
            <a:r>
              <a:rPr lang="cs-CZ" sz="2000" kern="0" dirty="0" smtClean="0">
                <a:latin typeface="+mn-lt"/>
              </a:rPr>
              <a:t>: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cs-CZ" sz="2000" b="1" kern="0" dirty="0" smtClean="0">
                <a:solidFill>
                  <a:srgbClr val="FF0000"/>
                </a:solidFill>
                <a:latin typeface="+mn-lt"/>
              </a:rPr>
              <a:t>Charakteristik </a:t>
            </a:r>
            <a:r>
              <a:rPr lang="de-DE" sz="2000" b="1" kern="0" dirty="0" smtClean="0">
                <a:solidFill>
                  <a:srgbClr val="FF0000"/>
                </a:solidFill>
                <a:latin typeface="+mn-lt"/>
              </a:rPr>
              <a:t>d. Fläche</a:t>
            </a:r>
            <a:endParaRPr kumimoji="0" lang="cs-CZ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cs-CZ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Zástupný symbol pro text 3"/>
          <p:cNvSpPr txBox="1">
            <a:spLocks/>
          </p:cNvSpPr>
          <p:nvPr/>
        </p:nvSpPr>
        <p:spPr bwMode="auto">
          <a:xfrm>
            <a:off x="323528" y="5373216"/>
            <a:ext cx="8577585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defRPr/>
            </a:pPr>
            <a:r>
              <a:rPr lang="cs-CZ" sz="2400" kern="0" dirty="0"/>
              <a:t>3. </a:t>
            </a:r>
            <a:r>
              <a:rPr lang="de-DE" sz="2400" kern="0" dirty="0" smtClean="0"/>
              <a:t>ein Verwalter, der die Evidenz und </a:t>
            </a:r>
            <a:r>
              <a:rPr lang="de-DE" sz="2400" kern="0" dirty="0" smtClean="0"/>
              <a:t>Charakteristik </a:t>
            </a:r>
            <a:r>
              <a:rPr lang="de-DE" sz="2400" kern="0" dirty="0" smtClean="0"/>
              <a:t>führt </a:t>
            </a:r>
            <a:endParaRPr lang="cs-CZ" sz="2400" kern="0" dirty="0"/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de-DE" sz="2000" kern="0" dirty="0" smtClean="0"/>
              <a:t>Er entscheidet über die Platzierung von Sorten</a:t>
            </a:r>
            <a:r>
              <a:rPr lang="cs-CZ" sz="2000" kern="0" dirty="0" smtClean="0"/>
              <a:t>, </a:t>
            </a:r>
            <a:r>
              <a:rPr lang="de-DE" sz="2000" kern="0" dirty="0" smtClean="0"/>
              <a:t>verantwortet die Kennzeichnung von Bäumen </a:t>
            </a:r>
            <a:endParaRPr lang="cs-CZ" sz="2000" kern="0" dirty="0"/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de-DE" sz="2000" kern="0" dirty="0" smtClean="0"/>
              <a:t>er steuert und übt die Baum- u. Flächenpflege aus</a:t>
            </a:r>
            <a:endParaRPr lang="cs-CZ" sz="2400" kern="0" dirty="0">
              <a:latin typeface="+mn-lt"/>
            </a:endParaRPr>
          </a:p>
        </p:txBody>
      </p:sp>
      <p:pic>
        <p:nvPicPr>
          <p:cNvPr id="7" name="Obrázek 6" descr="CSOP_logo_trag.bmp">
            <a:extLst>
              <a:ext uri="{FF2B5EF4-FFF2-40B4-BE49-F238E27FC236}">
                <a16:creationId xmlns="" xmlns:a16="http://schemas.microsoft.com/office/drawing/2014/main" id="{E0BBBA09-6607-4409-88AD-8199B5BFEB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9" grpId="0" build="p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539552" y="44450"/>
            <a:ext cx="7560766" cy="8651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hlinkClick r:id="rId2" action="ppaction://hlinkfile"/>
              </a:rPr>
              <a:t>Charakteristik</a:t>
            </a:r>
            <a:r>
              <a:rPr lang="de-DE" sz="3200" b="1" dirty="0" smtClean="0">
                <a:solidFill>
                  <a:srgbClr val="FF0000"/>
                </a:solidFill>
                <a:hlinkClick r:id="rId2" action="ppaction://hlinkfile"/>
              </a:rPr>
              <a:t> der Sortenwiese (Generhaltungsfläche)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8445500" cy="5256212"/>
          </a:xfrm>
        </p:spPr>
        <p:txBody>
          <a:bodyPr/>
          <a:lstStyle/>
          <a:p>
            <a:pPr lvl="0"/>
            <a:r>
              <a:rPr lang="de-DE" sz="2000" dirty="0"/>
              <a:t>Administrative Angaben </a:t>
            </a:r>
            <a:endParaRPr lang="cs-CZ" sz="2000" dirty="0"/>
          </a:p>
          <a:p>
            <a:pPr lvl="1"/>
            <a:r>
              <a:rPr lang="de-DE" dirty="0"/>
              <a:t>Offizielle Bezeichnung,  Identifizierung und Kontakte zum Verwalter</a:t>
            </a:r>
            <a:endParaRPr lang="cs-CZ" dirty="0"/>
          </a:p>
          <a:p>
            <a:pPr lvl="0"/>
            <a:r>
              <a:rPr lang="de-DE" sz="2000" dirty="0"/>
              <a:t>Geographische Angaben</a:t>
            </a:r>
            <a:endParaRPr lang="cs-CZ" sz="2000" dirty="0"/>
          </a:p>
          <a:p>
            <a:pPr lvl="1"/>
            <a:r>
              <a:rPr lang="de-DE" dirty="0"/>
              <a:t>Lage des Eingangs, min. und max. Meereshöhe</a:t>
            </a:r>
            <a:endParaRPr lang="cs-CZ" dirty="0"/>
          </a:p>
          <a:p>
            <a:pPr lvl="0"/>
            <a:r>
              <a:rPr lang="de-DE" sz="2000" dirty="0"/>
              <a:t>Geologische Charakteristik (Bodenbestimmendes Gestein)</a:t>
            </a:r>
            <a:endParaRPr lang="cs-CZ" sz="2000" dirty="0"/>
          </a:p>
          <a:p>
            <a:pPr lvl="1"/>
            <a:r>
              <a:rPr lang="de-DE" dirty="0"/>
              <a:t>Geologische Karte 1:50000</a:t>
            </a:r>
            <a:endParaRPr lang="cs-CZ" dirty="0"/>
          </a:p>
          <a:p>
            <a:pPr lvl="0"/>
            <a:r>
              <a:rPr lang="de-DE" sz="2000" dirty="0"/>
              <a:t>Ökologische Standortverhältnisse (nach der staatl. Bodengütebewertung)</a:t>
            </a:r>
            <a:endParaRPr lang="cs-CZ" sz="2000" dirty="0"/>
          </a:p>
          <a:p>
            <a:pPr lvl="1"/>
            <a:r>
              <a:rPr lang="de-DE" dirty="0"/>
              <a:t>Klima, Boden (Tiefe, Steingehalt, Neigung und Ausrichtung)</a:t>
            </a:r>
            <a:endParaRPr lang="cs-CZ" dirty="0"/>
          </a:p>
          <a:p>
            <a:pPr lvl="0"/>
            <a:r>
              <a:rPr lang="de-DE" sz="2000" dirty="0"/>
              <a:t>Zugehörigkeit zu Verwaltungsgebieten</a:t>
            </a:r>
            <a:endParaRPr lang="cs-CZ" sz="2000" dirty="0"/>
          </a:p>
          <a:p>
            <a:pPr lvl="1"/>
            <a:r>
              <a:rPr lang="de-DE" dirty="0"/>
              <a:t>Region, Großgemeinde, Flurstücke im Grundbuch</a:t>
            </a:r>
            <a:endParaRPr lang="cs-CZ" dirty="0"/>
          </a:p>
          <a:p>
            <a:pPr lvl="0"/>
            <a:r>
              <a:rPr lang="de-DE" sz="2000" dirty="0"/>
              <a:t>Weitere Funktionen der Fläche </a:t>
            </a:r>
            <a:endParaRPr lang="cs-CZ" sz="2000" dirty="0"/>
          </a:p>
          <a:p>
            <a:pPr lvl="1"/>
            <a:r>
              <a:rPr lang="de-DE" dirty="0"/>
              <a:t>Vorkommen von wichtigen naturgeschützten Arten </a:t>
            </a:r>
            <a:endParaRPr lang="cs-CZ" dirty="0"/>
          </a:p>
          <a:p>
            <a:r>
              <a:rPr lang="de-DE" sz="2000" dirty="0"/>
              <a:t>Bestandteil eines Schutzgebietes</a:t>
            </a:r>
            <a:endParaRPr lang="cs-CZ" sz="2000" dirty="0"/>
          </a:p>
        </p:txBody>
      </p:sp>
      <p:sp>
        <p:nvSpPr>
          <p:cNvPr id="25604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323850" y="980530"/>
            <a:ext cx="8496300" cy="57626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= </a:t>
            </a:r>
            <a:r>
              <a:rPr lang="de-DE" dirty="0" smtClean="0"/>
              <a:t>Set von Informationen zum Teil der Erdoberfläche</a:t>
            </a:r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Obrázek 4" descr="CSOP_logo_trag.bmp">
            <a:extLst>
              <a:ext uri="{FF2B5EF4-FFF2-40B4-BE49-F238E27FC236}">
                <a16:creationId xmlns="" xmlns:a16="http://schemas.microsoft.com/office/drawing/2014/main" id="{CAFD69C4-C1F3-428D-90A9-DEB25B07F4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179512" y="260350"/>
            <a:ext cx="7963619" cy="8651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hlinkClick r:id="rId2" action="ppaction://hlinkfile"/>
              </a:rPr>
              <a:t>Erfassung von Positionen von Sortenwiesen – Generhaltungsfl</a:t>
            </a:r>
            <a:r>
              <a:rPr lang="de-DE" sz="3200" b="1" dirty="0" err="1" smtClean="0">
                <a:solidFill>
                  <a:srgbClr val="FF0000"/>
                </a:solidFill>
                <a:hlinkClick r:id="rId2" action="ppaction://hlinkfile"/>
              </a:rPr>
              <a:t>ächen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779912" y="1628800"/>
            <a:ext cx="5060876" cy="4824536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de-DE" dirty="0"/>
              <a:t>Erfassung der Position:</a:t>
            </a:r>
            <a:endParaRPr lang="cs-CZ" sz="1400" dirty="0"/>
          </a:p>
          <a:p>
            <a:pPr lvl="1"/>
            <a:r>
              <a:rPr lang="de-DE" dirty="0"/>
              <a:t>Nummer der Position, Art, Sorte, Eingliederung von Rettungssortiment, Ergebnis der Echtheitsprüfung der Sorte</a:t>
            </a:r>
            <a:endParaRPr lang="cs-CZ" sz="1400" dirty="0"/>
          </a:p>
          <a:p>
            <a:pPr lvl="1"/>
            <a:r>
              <a:rPr lang="de-DE" dirty="0"/>
              <a:t>Herkunft des gepflanzten Baumes</a:t>
            </a:r>
            <a:endParaRPr lang="cs-CZ" sz="1400" dirty="0"/>
          </a:p>
          <a:p>
            <a:pPr lvl="1"/>
            <a:r>
              <a:rPr lang="de-DE" dirty="0"/>
              <a:t>Jahr der Pflanzung (oder Veredlung)</a:t>
            </a:r>
            <a:endParaRPr lang="cs-CZ" sz="1400" dirty="0"/>
          </a:p>
          <a:p>
            <a:pPr lvl="1"/>
            <a:r>
              <a:rPr lang="de-DE" dirty="0"/>
              <a:t>Zustand des Baums (fruchtend/jung/tot)</a:t>
            </a:r>
            <a:endParaRPr lang="cs-CZ" sz="1400" dirty="0"/>
          </a:p>
          <a:p>
            <a:pPr lvl="0"/>
            <a:r>
              <a:rPr lang="de-DE" dirty="0"/>
              <a:t>Status des gepflanzten Baums </a:t>
            </a:r>
            <a:endParaRPr lang="cs-CZ" sz="1400" dirty="0"/>
          </a:p>
          <a:p>
            <a:pPr lvl="1"/>
            <a:r>
              <a:rPr lang="de-DE" dirty="0"/>
              <a:t>Ziel/zur Nachveredlung + Bemerkungen</a:t>
            </a:r>
            <a:endParaRPr lang="cs-CZ" sz="1400" dirty="0"/>
          </a:p>
          <a:p>
            <a:pPr lvl="0"/>
            <a:r>
              <a:rPr lang="de-DE" dirty="0"/>
              <a:t>Ergänzende Informationen</a:t>
            </a:r>
            <a:endParaRPr lang="cs-CZ" sz="1400" dirty="0"/>
          </a:p>
          <a:p>
            <a:pPr lvl="1"/>
            <a:r>
              <a:rPr lang="de-DE" dirty="0"/>
              <a:t>Aussagen von Pomologen von Testierungen</a:t>
            </a:r>
            <a:endParaRPr lang="cs-CZ" sz="1400" dirty="0"/>
          </a:p>
          <a:p>
            <a:pPr lvl="1"/>
            <a:r>
              <a:rPr lang="de-DE" dirty="0"/>
              <a:t>Bemerkungen zum Zustand des Baums</a:t>
            </a:r>
            <a:endParaRPr lang="cs-CZ" sz="1400" dirty="0"/>
          </a:p>
          <a:p>
            <a:pPr lvl="1"/>
            <a:r>
              <a:rPr lang="de-DE" dirty="0"/>
              <a:t>Bemerkungen zu geplanten Maßnahmen</a:t>
            </a:r>
            <a:endParaRPr lang="cs-CZ" sz="1400" dirty="0"/>
          </a:p>
          <a:p>
            <a:pPr lvl="1"/>
            <a:r>
              <a:rPr lang="de-DE" dirty="0"/>
              <a:t>Fotodokumentation des Baums und </a:t>
            </a:r>
            <a:r>
              <a:rPr lang="de-DE" dirty="0" smtClean="0"/>
              <a:t>Früchte</a:t>
            </a:r>
            <a:endParaRPr lang="cs-CZ" sz="1400" dirty="0"/>
          </a:p>
        </p:txBody>
      </p:sp>
      <p:sp>
        <p:nvSpPr>
          <p:cNvPr id="26628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179512" y="1124992"/>
            <a:ext cx="8964488" cy="431800"/>
          </a:xfrm>
        </p:spPr>
        <p:txBody>
          <a:bodyPr/>
          <a:lstStyle/>
          <a:p>
            <a:r>
              <a:rPr lang="cs-CZ" dirty="0" smtClean="0"/>
              <a:t>Po</a:t>
            </a:r>
            <a:r>
              <a:rPr lang="de-DE" dirty="0" err="1" smtClean="0"/>
              <a:t>sition</a:t>
            </a:r>
            <a:r>
              <a:rPr lang="de-DE" dirty="0" smtClean="0"/>
              <a:t> </a:t>
            </a:r>
            <a:r>
              <a:rPr lang="cs-CZ" dirty="0" smtClean="0"/>
              <a:t>= </a:t>
            </a:r>
            <a:r>
              <a:rPr lang="de-DE" dirty="0" smtClean="0"/>
              <a:t>Stelle, die mit einem Gehölz besetzt werden kann</a:t>
            </a:r>
            <a:endParaRPr lang="cs-CZ" dirty="0"/>
          </a:p>
          <a:p>
            <a:pPr lvl="1">
              <a:buFontTx/>
              <a:buNone/>
            </a:pPr>
            <a:endParaRPr lang="cs-CZ" dirty="0"/>
          </a:p>
        </p:txBody>
      </p:sp>
      <p:pic>
        <p:nvPicPr>
          <p:cNvPr id="5" name="Obrázek 4" descr="IMGP69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628800"/>
            <a:ext cx="3168352" cy="4783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 descr="CSOP_logo_trag.bmp">
            <a:extLst>
              <a:ext uri="{FF2B5EF4-FFF2-40B4-BE49-F238E27FC236}">
                <a16:creationId xmlns="" xmlns:a16="http://schemas.microsoft.com/office/drawing/2014/main" id="{2048E995-13A4-4C97-970E-FABE9F3D30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611560" y="260350"/>
            <a:ext cx="7531571" cy="865188"/>
          </a:xfrm>
        </p:spPr>
        <p:txBody>
          <a:bodyPr/>
          <a:lstStyle/>
          <a:p>
            <a:r>
              <a:rPr lang="de-DE" sz="3200" b="1" dirty="0" smtClean="0">
                <a:solidFill>
                  <a:schemeClr val="tx1"/>
                </a:solidFill>
              </a:rPr>
              <a:t>Ergänzende Dokumente</a:t>
            </a:r>
            <a:endParaRPr lang="cs-CZ" sz="32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563888" y="1628800"/>
            <a:ext cx="5276900" cy="4824536"/>
          </a:xfrm>
        </p:spPr>
        <p:txBody>
          <a:bodyPr>
            <a:normAutofit lnSpcReduction="10000"/>
          </a:bodyPr>
          <a:lstStyle/>
          <a:p>
            <a:pPr lvl="0"/>
            <a:r>
              <a:rPr lang="de-DE" dirty="0"/>
              <a:t>Fotodokumentation:</a:t>
            </a:r>
            <a:endParaRPr lang="cs-CZ" sz="1200" dirty="0"/>
          </a:p>
          <a:p>
            <a:pPr lvl="1"/>
            <a:r>
              <a:rPr lang="de-DE" dirty="0"/>
              <a:t>Erfasst die Entwicklung der Fläche </a:t>
            </a:r>
            <a:endParaRPr lang="cs-CZ" sz="1200" dirty="0"/>
          </a:p>
          <a:p>
            <a:pPr lvl="1"/>
            <a:r>
              <a:rPr lang="de-DE" dirty="0"/>
              <a:t>In der Auswahldatenbank stellt den aktuellen Stand vor</a:t>
            </a:r>
            <a:endParaRPr lang="cs-CZ" sz="1200" dirty="0"/>
          </a:p>
          <a:p>
            <a:pPr lvl="0"/>
            <a:r>
              <a:rPr lang="de-DE" dirty="0"/>
              <a:t>Das Konzept der Sortenwiese</a:t>
            </a:r>
            <a:endParaRPr lang="cs-CZ" sz="1200" dirty="0"/>
          </a:p>
          <a:p>
            <a:pPr lvl="1"/>
            <a:r>
              <a:rPr lang="de-DE" dirty="0"/>
              <a:t>Sortenbereiche in der Fläche konzentriert</a:t>
            </a:r>
            <a:endParaRPr lang="cs-CZ" sz="1200" dirty="0"/>
          </a:p>
          <a:p>
            <a:pPr lvl="1"/>
            <a:r>
              <a:rPr lang="de-DE" dirty="0"/>
              <a:t>Rahmen: Wann ist die Fläche komplett</a:t>
            </a:r>
            <a:endParaRPr lang="cs-CZ" sz="1200" dirty="0"/>
          </a:p>
          <a:p>
            <a:pPr lvl="0"/>
            <a:r>
              <a:rPr lang="de-DE" dirty="0"/>
              <a:t>Studienprogramm </a:t>
            </a:r>
            <a:endParaRPr lang="cs-CZ" sz="1200" dirty="0"/>
          </a:p>
          <a:p>
            <a:pPr lvl="1"/>
            <a:r>
              <a:rPr lang="de-DE" dirty="0"/>
              <a:t>Ziel der Forschung </a:t>
            </a:r>
            <a:endParaRPr lang="cs-CZ" sz="1200" dirty="0"/>
          </a:p>
          <a:p>
            <a:pPr lvl="1"/>
            <a:r>
              <a:rPr lang="de-DE" dirty="0"/>
              <a:t>Methodik</a:t>
            </a:r>
            <a:endParaRPr lang="cs-CZ" sz="1200" dirty="0"/>
          </a:p>
          <a:p>
            <a:pPr lvl="1"/>
            <a:r>
              <a:rPr lang="de-DE" dirty="0"/>
              <a:t>Geplante Veröffentlichung von Ergebnissen</a:t>
            </a:r>
            <a:endParaRPr lang="cs-CZ" sz="1200" dirty="0"/>
          </a:p>
        </p:txBody>
      </p:sp>
      <p:sp>
        <p:nvSpPr>
          <p:cNvPr id="26628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323850" y="1052736"/>
            <a:ext cx="8640763" cy="431800"/>
          </a:xfrm>
        </p:spPr>
        <p:txBody>
          <a:bodyPr/>
          <a:lstStyle/>
          <a:p>
            <a:r>
              <a:rPr lang="de-DE" dirty="0" smtClean="0"/>
              <a:t>Verpflichtend nur für einige Kategorien</a:t>
            </a:r>
            <a:endParaRPr lang="cs-CZ" dirty="0"/>
          </a:p>
          <a:p>
            <a:pPr lvl="1">
              <a:buFontTx/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700808"/>
            <a:ext cx="3168352" cy="2104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 descr="CSOP_logo_trag.bmp">
            <a:extLst>
              <a:ext uri="{FF2B5EF4-FFF2-40B4-BE49-F238E27FC236}">
                <a16:creationId xmlns="" xmlns:a16="http://schemas.microsoft.com/office/drawing/2014/main" id="{2048E995-13A4-4C97-970E-FABE9F3D30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F28A0AE7-EC6F-B8F3-9DFA-8C728D81EA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4266092"/>
            <a:ext cx="3168352" cy="17821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3621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7942263" cy="865188"/>
          </a:xfrm>
        </p:spPr>
        <p:txBody>
          <a:bodyPr/>
          <a:lstStyle/>
          <a:p>
            <a:r>
              <a:rPr lang="cs-CZ" sz="3200" dirty="0" smtClean="0"/>
              <a:t>Dat</a:t>
            </a:r>
            <a:r>
              <a:rPr lang="de-DE" sz="3200" dirty="0" err="1" smtClean="0"/>
              <a:t>enbank</a:t>
            </a:r>
            <a:r>
              <a:rPr lang="de-DE" sz="3200" dirty="0" smtClean="0"/>
              <a:t> von Sortenwiesen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3933056"/>
            <a:ext cx="8445500" cy="2257995"/>
          </a:xfrm>
        </p:spPr>
        <p:txBody>
          <a:bodyPr/>
          <a:lstStyle/>
          <a:p>
            <a:pPr lvl="0"/>
            <a:r>
              <a:rPr lang="de-DE" dirty="0"/>
              <a:t>Bedingungen für die Einbeziehung ins Netzwerk und die Datenbank</a:t>
            </a:r>
            <a:endParaRPr lang="cs-CZ" sz="1200" dirty="0"/>
          </a:p>
          <a:p>
            <a:pPr lvl="1"/>
            <a:r>
              <a:rPr lang="de-DE" dirty="0"/>
              <a:t>Vorgehen im Einklang mit der Methodik des Fachprogramms von CSOP (Verband d. Naturschützer)</a:t>
            </a:r>
            <a:endParaRPr lang="cs-CZ" sz="1200" dirty="0"/>
          </a:p>
          <a:p>
            <a:pPr lvl="1"/>
            <a:r>
              <a:rPr lang="de-DE" dirty="0"/>
              <a:t>Vorgehen nach den Standards der Agentur für Natur- u. Landschaftsschutz</a:t>
            </a:r>
            <a:endParaRPr lang="cs-CZ" sz="1200" dirty="0"/>
          </a:p>
          <a:p>
            <a:pPr lvl="1"/>
            <a:r>
              <a:rPr lang="de-DE" dirty="0"/>
              <a:t>Regelmäßige Übergabe von aktualisierten Daten im vorgeschriebenen Format  </a:t>
            </a:r>
            <a:endParaRPr lang="cs-CZ" sz="1200" dirty="0"/>
          </a:p>
        </p:txBody>
      </p:sp>
      <p:sp>
        <p:nvSpPr>
          <p:cNvPr id="22532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323850" y="1124744"/>
            <a:ext cx="8351838" cy="865188"/>
          </a:xfrm>
        </p:spPr>
        <p:txBody>
          <a:bodyPr/>
          <a:lstStyle/>
          <a:p>
            <a:r>
              <a:rPr lang="de-DE" dirty="0" smtClean="0"/>
              <a:t>Sie konzentriert die Charakteristiken von Flächen und Evidenz von Positionen aller Sortenwiesen im Netzwerk</a:t>
            </a:r>
            <a:endParaRPr lang="cs-CZ" dirty="0"/>
          </a:p>
        </p:txBody>
      </p:sp>
      <p:sp>
        <p:nvSpPr>
          <p:cNvPr id="5" name="Zástupný symbol pro text 4"/>
          <p:cNvSpPr txBox="1">
            <a:spLocks/>
          </p:cNvSpPr>
          <p:nvPr/>
        </p:nvSpPr>
        <p:spPr bwMode="auto">
          <a:xfrm>
            <a:off x="324618" y="1916832"/>
            <a:ext cx="835183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lang="de-DE" sz="1800" dirty="0"/>
              <a:t>Im Aufbau seit 2011 mit folgenden Zielen </a:t>
            </a:r>
            <a:endParaRPr lang="cs-CZ" sz="1800" dirty="0"/>
          </a:p>
          <a:p>
            <a:pPr lvl="1" eaLnBrk="0" hangingPunct="0"/>
            <a:r>
              <a:rPr lang="de-DE" sz="1800" dirty="0"/>
              <a:t>Erfassen, was und wie bereits gepflanzt ist </a:t>
            </a:r>
            <a:endParaRPr lang="cs-CZ" sz="1800" dirty="0"/>
          </a:p>
          <a:p>
            <a:pPr lvl="1" eaLnBrk="0" hangingPunct="0"/>
            <a:r>
              <a:rPr lang="de-DE" sz="1800" dirty="0"/>
              <a:t>Lenkung der Platzierung von Sorten in die Flächen </a:t>
            </a:r>
            <a:endParaRPr lang="cs-CZ" sz="1800" dirty="0"/>
          </a:p>
          <a:p>
            <a:pPr lvl="1" eaLnBrk="0" hangingPunct="0"/>
            <a:r>
              <a:rPr lang="de-DE" sz="1800" dirty="0"/>
              <a:t>Dokumentation und Untersuchung von Sorten ermöglichen</a:t>
            </a:r>
            <a:endParaRPr lang="cs-CZ" sz="1800" dirty="0"/>
          </a:p>
          <a:p>
            <a:pPr lvl="1" eaLnBrk="0" hangingPunct="0"/>
            <a:r>
              <a:rPr lang="de-DE" sz="1800" dirty="0"/>
              <a:t>Zugang zu den Sorten der breiten und der fachlichen Öffentlichkeit sichern</a:t>
            </a:r>
            <a:endParaRPr lang="cs-CZ" sz="1800" dirty="0"/>
          </a:p>
          <a:p>
            <a:pPr lvl="1" eaLnBrk="0" hangingPunct="0"/>
            <a:r>
              <a:rPr lang="de-DE" sz="1800" dirty="0"/>
              <a:t>Untersuchung der nichtproduktiven Funktionen von Wiesen-Pflanzungen </a:t>
            </a:r>
            <a:endParaRPr lang="cs-CZ" sz="1800" dirty="0"/>
          </a:p>
        </p:txBody>
      </p:sp>
      <p:pic>
        <p:nvPicPr>
          <p:cNvPr id="6" name="Obrázek 5" descr="CSOP_logo_trag.bmp">
            <a:extLst>
              <a:ext uri="{FF2B5EF4-FFF2-40B4-BE49-F238E27FC236}">
                <a16:creationId xmlns="" xmlns:a16="http://schemas.microsoft.com/office/drawing/2014/main" id="{F4179A11-69E5-4A80-94CC-582C17076E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130" y="207737"/>
            <a:ext cx="758936" cy="6450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532" grpId="0" build="p"/>
      <p:bldP spid="5" grpId="0" build="p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cs-CZ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cs-CZ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1517</Words>
  <Application>Microsoft Office PowerPoint</Application>
  <PresentationFormat>Bildschirmpräsentation (4:3)</PresentationFormat>
  <Paragraphs>239</Paragraphs>
  <Slides>24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Výchozí návrh</vt:lpstr>
      <vt:lpstr>Sortenwiesen, Netzwerk und Datenbank</vt:lpstr>
      <vt:lpstr>Warum legt ČSOP Sortenwiesen an?</vt:lpstr>
      <vt:lpstr>Historie</vt:lpstr>
      <vt:lpstr>Sortenwiese (Generhaltungsfläche) - Strategie</vt:lpstr>
      <vt:lpstr>Sortenwiese (Generhaltungsfläche) -- Definition</vt:lpstr>
      <vt:lpstr>Charakteristik der Sortenwiese (Generhaltungsfläche)</vt:lpstr>
      <vt:lpstr>Erfassung von Positionen von Sortenwiesen – Generhaltungsflächen</vt:lpstr>
      <vt:lpstr>Ergänzende Dokumente</vt:lpstr>
      <vt:lpstr>Datenbank von Sortenwiesen</vt:lpstr>
      <vt:lpstr>Daten für die Datenbank </vt:lpstr>
      <vt:lpstr>Personalaustattung der Datenbank</vt:lpstr>
      <vt:lpstr>Netzwerk von Sortenwiesen</vt:lpstr>
      <vt:lpstr>Zugänglichkeit der Flächen im Netzwerk</vt:lpstr>
      <vt:lpstr>Netzwerk von Sortenwiesen</vt:lpstr>
      <vt:lpstr>Personalausstattung des Netzwerkes</vt:lpstr>
      <vt:lpstr>Methodische Grundlagen</vt:lpstr>
      <vt:lpstr>Auswahldatenbank der Flächen der Sortenwiesen</vt:lpstr>
      <vt:lpstr>Auswahldatenbank der Flächen der Sortenwiesen</vt:lpstr>
      <vt:lpstr>Datenbank der Flächen der Sortenwiesen (Genfonds-Flächen)</vt:lpstr>
      <vt:lpstr>Informationssystem– Verlinkungen in Datenbanken</vt:lpstr>
      <vt:lpstr>Sortenwiese (Genbank) Hlupice</vt:lpstr>
      <vt:lpstr>Zum Abschluss</vt:lpstr>
      <vt:lpstr>Dank an alle Mitarbeitenden</vt:lpstr>
      <vt:lpstr>Netzwerk und Datenbank von Sortenwiesen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</dc:creator>
  <cp:lastModifiedBy>Jan Hanzl</cp:lastModifiedBy>
  <cp:revision>576</cp:revision>
  <dcterms:created xsi:type="dcterms:W3CDTF">2007-05-20T06:10:51Z</dcterms:created>
  <dcterms:modified xsi:type="dcterms:W3CDTF">2024-12-19T17:03:10Z</dcterms:modified>
</cp:coreProperties>
</file>