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handoutMasterIdLst>
    <p:handoutMasterId r:id="rId27"/>
  </p:handoutMasterIdLst>
  <p:sldIdLst>
    <p:sldId id="380" r:id="rId2"/>
    <p:sldId id="393" r:id="rId3"/>
    <p:sldId id="421" r:id="rId4"/>
    <p:sldId id="386" r:id="rId5"/>
    <p:sldId id="353" r:id="rId6"/>
    <p:sldId id="373" r:id="rId7"/>
    <p:sldId id="379" r:id="rId8"/>
    <p:sldId id="423" r:id="rId9"/>
    <p:sldId id="381" r:id="rId10"/>
    <p:sldId id="388" r:id="rId11"/>
    <p:sldId id="395" r:id="rId12"/>
    <p:sldId id="389" r:id="rId13"/>
    <p:sldId id="396" r:id="rId14"/>
    <p:sldId id="382" r:id="rId15"/>
    <p:sldId id="422" r:id="rId16"/>
    <p:sldId id="394" r:id="rId17"/>
    <p:sldId id="376" r:id="rId18"/>
    <p:sldId id="375" r:id="rId19"/>
    <p:sldId id="391" r:id="rId20"/>
    <p:sldId id="385" r:id="rId21"/>
    <p:sldId id="390" r:id="rId22"/>
    <p:sldId id="392" r:id="rId23"/>
    <p:sldId id="420" r:id="rId24"/>
    <p:sldId id="378" r:id="rId2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28" autoAdjust="0"/>
  </p:normalViewPr>
  <p:slideViewPr>
    <p:cSldViewPr>
      <p:cViewPr varScale="1">
        <p:scale>
          <a:sx n="113" d="100"/>
          <a:sy n="113" d="100"/>
        </p:scale>
        <p:origin x="136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0"/>
    </p:cViewPr>
  </p:sorterViewPr>
  <p:notesViewPr>
    <p:cSldViewPr>
      <p:cViewPr varScale="1">
        <p:scale>
          <a:sx n="70" d="100"/>
          <a:sy n="70" d="100"/>
        </p:scale>
        <p:origin x="-13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fld id="{DC30236F-0461-4FCA-AA6F-4E00D0A178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fld id="{8697C756-C2E8-40DB-8E2B-F6F3487775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9ACE5-C702-4A7E-AE59-CFEEEEB01A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22E7F-FDFF-485E-9020-C47145E07B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3CC09-3770-43FD-A879-2B74912846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B8507-289F-4E43-9EC7-D3DE41BD0C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2C6BF-4412-439B-8A83-E2D7C72301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F9F5-825F-404F-B8F5-8D5864F5BD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83F6-E623-4F6F-A1EB-4FB74AE45D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D1D1F-5FE1-40AD-B540-5577DF8BFD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C426-AD4B-4ECC-8D2A-565E0F2833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0F50D-1A2E-4A62-B8FF-7D0689CB3C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CF4AF-2C6E-43A1-BE25-703EF92F04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2FA6E-DBE7-4F93-B856-22D9D2686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45A48-15C6-416F-9757-A7E8C7DBB1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5BA6C-99F8-41BD-ACC7-7DA1BCF440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1F54A-CBD4-4B13-8721-24C22D3A07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2705-961F-44F9-A179-318AF15FA1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F6E4-804F-4735-8E86-843F6B253D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D554-C5E9-42D5-8C6D-57465329DB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fld id="{4CE9A644-9C2E-4170-B2A4-035BA1290F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Picture 7" descr="logo ECM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 rot="1074327">
            <a:off x="190500" y="244475"/>
            <a:ext cx="8636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eodrudy.cz/" TargetMode="External"/><Relationship Id="rId2" Type="http://schemas.openxmlformats.org/officeDocument/2006/relationships/hyperlink" Target="mailto:ec.meluzina@volny.cz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://www.stareodrudy.cz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SPPKC_02-005_2016_PECE_O_OVOCNE_DREVINY.pdf" TargetMode="External"/><Relationship Id="rId2" Type="http://schemas.openxmlformats.org/officeDocument/2006/relationships/hyperlink" Target="SPPKC_02-003_2023_Funkcni_vysadby_ov._dr._v_zemedelske_krajine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Metodika_gfp_240912.pdf" TargetMode="External"/><Relationship Id="rId4" Type="http://schemas.openxmlformats.org/officeDocument/2006/relationships/hyperlink" Target="SPPKC_02-006_2018_ZAKLADANI_A_PECE_O_GENOFONDOVE_PLOCHY_OVOCNYCH_DREVIN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eodrudy.cz/" TargetMode="External"/><Relationship Id="rId2" Type="http://schemas.openxmlformats.org/officeDocument/2006/relationships/hyperlink" Target="http://www.plantsdata.com/genofondy.aspx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plantsdata.com/genofondy.aspx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plantsdata.com/genofondy.aspx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hyperlink" Target="http://www.plantsdata.com/WebOvoceVysledek.aspx?ovoce=Hru%C5%A1n%C4%9B&amp;odruda=Krvavka+velik%C3%A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kr-ustecky.cz/rozvoj-ekologicke-vychovy-vzdelavani-a-osvety-evvo/ds-100064/archiv=0&amp;p1=204744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://www.plantsdata.com/Genofondy.aspx?plochaGf=Hlupic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c.meluzina@volny.cz" TargetMode="External"/><Relationship Id="rId2" Type="http://schemas.openxmlformats.org/officeDocument/2006/relationships/hyperlink" Target="http://www.plantsdata.com/genofondy.aspx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hyperlink" Target="http://www.stareodrudy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GF_Bor-plocha_240928.xlsx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GF_Bor-pozice_240928.xlsx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167" cy="865188"/>
          </a:xfrm>
        </p:spPr>
        <p:txBody>
          <a:bodyPr/>
          <a:lstStyle/>
          <a:p>
            <a:r>
              <a:rPr lang="cs-CZ" sz="3200" b="1" dirty="0"/>
              <a:t>Genofondové plochy, jejich síť a databáze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5880248"/>
            <a:ext cx="5338936" cy="645096"/>
          </a:xfrm>
        </p:spPr>
        <p:txBody>
          <a:bodyPr/>
          <a:lstStyle/>
          <a:p>
            <a:r>
              <a:rPr lang="cs-CZ" sz="1400" b="1" dirty="0"/>
              <a:t>Ing. Martin Lípa garant odborného programu ČSOP</a:t>
            </a:r>
          </a:p>
          <a:p>
            <a:r>
              <a:rPr lang="cs-CZ" sz="1400" b="1" dirty="0">
                <a:hlinkClick r:id="rId2"/>
              </a:rPr>
              <a:t>ec.meluzina@volny.cz</a:t>
            </a:r>
            <a:r>
              <a:rPr lang="cs-CZ" sz="1400" b="1" dirty="0"/>
              <a:t>, 777086620, </a:t>
            </a:r>
            <a:r>
              <a:rPr lang="cs-CZ" sz="1400" b="1" dirty="0">
                <a:hlinkClick r:id="rId3"/>
              </a:rPr>
              <a:t>www.stareodrudy.cz/</a:t>
            </a:r>
            <a:endParaRPr lang="cs-CZ" sz="1400" b="1" dirty="0"/>
          </a:p>
        </p:txBody>
      </p:sp>
      <p:pic>
        <p:nvPicPr>
          <p:cNvPr id="10" name="Obrázek 9" descr="RIMG38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980728"/>
            <a:ext cx="8280920" cy="46580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CSOP_logo_trag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528" y="5880248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942263" cy="865188"/>
          </a:xfrm>
        </p:spPr>
        <p:txBody>
          <a:bodyPr/>
          <a:lstStyle/>
          <a:p>
            <a:r>
              <a:rPr lang="cs-CZ" sz="3200" dirty="0"/>
              <a:t>Data pro databázi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557338"/>
            <a:ext cx="8516938" cy="3240087"/>
          </a:xfrm>
        </p:spPr>
        <p:txBody>
          <a:bodyPr/>
          <a:lstStyle/>
          <a:p>
            <a:r>
              <a:rPr lang="cs-CZ" dirty="0"/>
              <a:t>Vznik dat:</a:t>
            </a:r>
          </a:p>
          <a:p>
            <a:pPr lvl="1"/>
            <a:r>
              <a:rPr lang="cs-CZ" dirty="0"/>
              <a:t>Zaměření hranic , polohy vchodu  a jednotlivých pozic GPS </a:t>
            </a:r>
          </a:p>
          <a:p>
            <a:pPr lvl="2"/>
            <a:r>
              <a:rPr lang="cs-CZ" dirty="0"/>
              <a:t>zajišťují správci ploch ve spolupráci s garantem</a:t>
            </a:r>
          </a:p>
          <a:p>
            <a:pPr lvl="1"/>
            <a:r>
              <a:rPr lang="cs-CZ" dirty="0"/>
              <a:t>Vyplnění dat  do tabulkového procesoru (např. Excel)</a:t>
            </a:r>
          </a:p>
          <a:p>
            <a:pPr lvl="2"/>
            <a:r>
              <a:rPr lang="cs-CZ" dirty="0"/>
              <a:t>Většinou správci</a:t>
            </a:r>
          </a:p>
          <a:p>
            <a:pPr lvl="2"/>
            <a:r>
              <a:rPr lang="cs-CZ" dirty="0"/>
              <a:t>Některá data doplňuje odborný garant programu ČSOP</a:t>
            </a:r>
          </a:p>
          <a:p>
            <a:pPr lvl="1"/>
            <a:r>
              <a:rPr lang="cs-CZ" dirty="0"/>
              <a:t>Převod dat do geografického informačního systému </a:t>
            </a:r>
          </a:p>
          <a:p>
            <a:pPr lvl="2"/>
            <a:r>
              <a:rPr lang="cs-CZ" dirty="0"/>
              <a:t>Vytvoření GIS objektu - polygonu plochy a vyplnění atributů</a:t>
            </a:r>
          </a:p>
          <a:p>
            <a:pPr lvl="2"/>
            <a:r>
              <a:rPr lang="cs-CZ" dirty="0"/>
              <a:t>Vytvoření GIS objektů – bodů pozic a vyplnění atributů</a:t>
            </a:r>
          </a:p>
        </p:txBody>
      </p:sp>
      <p:sp>
        <p:nvSpPr>
          <p:cNvPr id="27652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0" y="1052513"/>
            <a:ext cx="8993188" cy="576262"/>
          </a:xfrm>
        </p:spPr>
        <p:txBody>
          <a:bodyPr/>
          <a:lstStyle/>
          <a:p>
            <a:r>
              <a:rPr lang="cs-CZ" dirty="0"/>
              <a:t>Technologický podklad = geografický informační systém (GIS)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95288" y="4797425"/>
            <a:ext cx="85979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defRPr/>
            </a:pPr>
            <a:r>
              <a:rPr lang="cs-CZ" sz="2400" kern="0" dirty="0">
                <a:latin typeface="+mn-lt"/>
              </a:rPr>
              <a:t>Data jsou k dispozici ve dvou formátech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1. GPS  souřadnice + data tabulkového procesoru</a:t>
            </a:r>
          </a:p>
          <a:p>
            <a:pPr marL="1143000" lvl="2" indent="-228600" eaLnBrk="0" hangingPunct="0">
              <a:defRPr/>
            </a:pPr>
            <a:r>
              <a:rPr lang="cs-CZ" sz="1800" kern="0" dirty="0"/>
              <a:t>Přístupné i bez GIS software pro správce jedné plochy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2. Data spojená do geografického informačního systému </a:t>
            </a:r>
          </a:p>
          <a:p>
            <a:pPr marL="1143000" lvl="2" indent="-228600" eaLnBrk="0" hangingPunct="0">
              <a:defRPr/>
            </a:pPr>
            <a:r>
              <a:rPr lang="cs-CZ" sz="1800" kern="0" dirty="0">
                <a:latin typeface="+mn-lt"/>
              </a:rPr>
              <a:t>Umožňuje správu rozsáhlých dat za celou ČR</a:t>
            </a:r>
          </a:p>
          <a:p>
            <a:pPr marL="1143000" lvl="2" indent="-228600" eaLnBrk="0" hangingPunct="0">
              <a:buFontTx/>
              <a:buNone/>
              <a:defRPr/>
            </a:pPr>
            <a:endParaRPr lang="cs-CZ" sz="1800" kern="0" dirty="0">
              <a:latin typeface="+mn-lt"/>
            </a:endParaRPr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F66BD6B4-46D8-4C31-A162-BA10E33545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0751FF-640D-46D9-8537-C4FA324E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Personální zázemí databáze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BC4065-4F3D-4AE2-8052-6290924C8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229600" cy="3528392"/>
          </a:xfrm>
        </p:spPr>
        <p:txBody>
          <a:bodyPr/>
          <a:lstStyle/>
          <a:p>
            <a:r>
              <a:rPr lang="cs-CZ" dirty="0"/>
              <a:t>Rada databáze – tříčlenný orgán </a:t>
            </a:r>
          </a:p>
          <a:p>
            <a:pPr lvl="1"/>
            <a:r>
              <a:rPr lang="cs-CZ" dirty="0"/>
              <a:t>1 člen za Agenturu ochrany přírody a krajiny</a:t>
            </a:r>
          </a:p>
          <a:p>
            <a:pPr lvl="1"/>
            <a:r>
              <a:rPr lang="cs-CZ" dirty="0"/>
              <a:t>1 člen za Národní program konzervace genetických zdrojů</a:t>
            </a:r>
          </a:p>
          <a:p>
            <a:pPr lvl="1"/>
            <a:r>
              <a:rPr lang="cs-CZ" dirty="0"/>
              <a:t>1 člen na neziskové organizace</a:t>
            </a:r>
          </a:p>
          <a:p>
            <a:pPr lvl="1"/>
            <a:r>
              <a:rPr lang="cs-CZ" dirty="0"/>
              <a:t>Garant rady a odborného programu</a:t>
            </a:r>
          </a:p>
          <a:p>
            <a:pPr lvl="2"/>
            <a:r>
              <a:rPr lang="cs-CZ" dirty="0"/>
              <a:t>připravuje podklady pro zasedání rady, </a:t>
            </a:r>
          </a:p>
          <a:p>
            <a:pPr lvl="2"/>
            <a:r>
              <a:rPr lang="cs-CZ" dirty="0"/>
              <a:t>vkládá data a technicky řídí databázi</a:t>
            </a:r>
          </a:p>
          <a:p>
            <a:pPr lvl="2"/>
            <a:r>
              <a:rPr lang="cs-CZ" dirty="0"/>
              <a:t>řídí kontrolu pravosti odrůd</a:t>
            </a:r>
          </a:p>
          <a:p>
            <a:pPr lvl="2"/>
            <a:r>
              <a:rPr lang="cs-CZ" dirty="0"/>
              <a:t>řídí umisťování odrůd do ploch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2531D10-1E86-436F-A455-0568689AE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4725144"/>
            <a:ext cx="8229600" cy="1728192"/>
          </a:xfrm>
        </p:spPr>
        <p:txBody>
          <a:bodyPr/>
          <a:lstStyle/>
          <a:p>
            <a:pPr marL="342900" indent="-342900" eaLnBrk="0" hangingPunct="0">
              <a:defRPr/>
            </a:pPr>
            <a:r>
              <a:rPr lang="cs-CZ" sz="2400" kern="0" dirty="0">
                <a:latin typeface="+mn-lt"/>
              </a:rPr>
              <a:t>Agenda Rady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Dohlídky genofondových ploch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Rozhodnutí o zařazení do sítě a databáze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dirty="0"/>
              <a:t>Konzultační orgán pro další rozvoj sítě</a:t>
            </a:r>
            <a:endParaRPr lang="cs-CZ" sz="1800" kern="0" dirty="0">
              <a:latin typeface="+mn-lt"/>
            </a:endParaRPr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:a16="http://schemas.microsoft.com/office/drawing/2014/main" id="{9D7B49BB-9C33-4500-8796-3CE30AAF90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70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Síť genofondových ploch</a:t>
            </a:r>
          </a:p>
        </p:txBody>
      </p:sp>
      <p:pic>
        <p:nvPicPr>
          <p:cNvPr id="5" name="Zástupný symbol pro obsah 4" descr="IMGP28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042012"/>
            <a:ext cx="7200800" cy="4787765"/>
          </a:xfrm>
          <a:ln>
            <a:solidFill>
              <a:schemeClr val="tx1"/>
            </a:solidFill>
          </a:ln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5877272"/>
            <a:ext cx="8229600" cy="536923"/>
          </a:xfrm>
        </p:spPr>
        <p:txBody>
          <a:bodyPr>
            <a:normAutofit/>
          </a:bodyPr>
          <a:lstStyle/>
          <a:p>
            <a:r>
              <a:rPr lang="cs-CZ" dirty="0"/>
              <a:t>=  všechny genofondové plochy zařazené do databáze</a:t>
            </a:r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0FEC5507-9F46-40B5-92F3-E5F9E216ED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46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6ECF9-50FE-44BC-96E2-6D321E79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7674817" cy="865188"/>
          </a:xfrm>
        </p:spPr>
        <p:txBody>
          <a:bodyPr/>
          <a:lstStyle/>
          <a:p>
            <a:r>
              <a:rPr lang="cs-CZ" sz="3600" dirty="0"/>
              <a:t>Přístupnost </a:t>
            </a:r>
            <a:r>
              <a:rPr lang="cs-CZ" sz="3600"/>
              <a:t>ploch v síti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9E8703-FE42-48FA-A09F-99CB24EE2B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Veřejně přístupné plochy</a:t>
            </a:r>
          </a:p>
          <a:p>
            <a:pPr lvl="1"/>
            <a:r>
              <a:rPr lang="cs-CZ" dirty="0"/>
              <a:t>Přístup je buď zcela volný nebo dle návštěvního řádu</a:t>
            </a:r>
          </a:p>
          <a:p>
            <a:pPr lvl="1"/>
            <a:r>
              <a:rPr lang="cs-CZ" dirty="0"/>
              <a:t>Hlavní přínos pro kontakt veřejnosti s odrůdami</a:t>
            </a:r>
          </a:p>
          <a:p>
            <a:pPr lvl="1"/>
            <a:r>
              <a:rPr lang="cs-CZ" dirty="0"/>
              <a:t>Jsou vybavovány terénním informačním systémem</a:t>
            </a:r>
          </a:p>
          <a:p>
            <a:pPr lvl="1"/>
            <a:r>
              <a:rPr lang="cs-CZ" dirty="0"/>
              <a:t>Přes 90% ploch a pozic jsou veřejně přístupné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25E0C9-D683-40DA-BE41-09B7EFF6D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Plochy bez volného přístupu veřejnosti</a:t>
            </a:r>
          </a:p>
          <a:p>
            <a:pPr lvl="1"/>
            <a:r>
              <a:rPr lang="cs-CZ" dirty="0"/>
              <a:t>Přístup a informace pouze po dohodě se správcem (majitelem)</a:t>
            </a:r>
          </a:p>
          <a:p>
            <a:pPr lvl="1"/>
            <a:r>
              <a:rPr lang="cs-CZ" dirty="0"/>
              <a:t>Máme zájem o zapojení soukromých sbírek</a:t>
            </a:r>
          </a:p>
          <a:p>
            <a:pPr lvl="1"/>
            <a:r>
              <a:rPr lang="cs-CZ" dirty="0"/>
              <a:t>aktuálně 5 ze 67 ploch</a:t>
            </a:r>
          </a:p>
          <a:p>
            <a:endParaRPr lang="cs-CZ" dirty="0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:a16="http://schemas.microsoft.com/office/drawing/2014/main" id="{5B51D9C3-11D5-4D09-903D-EBE48F7DBE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4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942263" cy="865188"/>
          </a:xfrm>
        </p:spPr>
        <p:txBody>
          <a:bodyPr/>
          <a:lstStyle/>
          <a:p>
            <a:r>
              <a:rPr lang="cs-CZ" sz="3200" dirty="0"/>
              <a:t>Síť genofondových ploch</a:t>
            </a:r>
          </a:p>
        </p:txBody>
      </p:sp>
      <p:pic>
        <p:nvPicPr>
          <p:cNvPr id="7" name="Obrázek 6" descr="IMGP2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826" y="3501008"/>
            <a:ext cx="4608710" cy="3052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 descr="IMGP4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052736"/>
            <a:ext cx="3888434" cy="2585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ástupný symbol pro text 4"/>
          <p:cNvSpPr txBox="1">
            <a:spLocks/>
          </p:cNvSpPr>
          <p:nvPr/>
        </p:nvSpPr>
        <p:spPr bwMode="auto">
          <a:xfrm>
            <a:off x="323850" y="980728"/>
            <a:ext cx="460819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Výhody členství v síti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Technická a finanční pomoc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Poradenství od 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exteristů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Přednost při účasti na seminářích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Kontakt na správce dalších ploch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Širší přístup k</a:t>
            </a:r>
            <a:r>
              <a:rPr kumimoji="0" lang="cs-CZ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2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odrůdam</a:t>
            </a:r>
            <a:r>
              <a:rPr kumimoji="0" lang="cs-CZ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(rouby)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Možnost prezentovat plochu na 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hlinkClick r:id="rId4"/>
              </a:rPr>
              <a:t>www.stareodrudy.cz/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 bwMode="auto">
          <a:xfrm>
            <a:off x="4932040" y="4005064"/>
            <a:ext cx="38884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Externí odborníci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Kontrola pravosti odrůd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Příprava metodických materiálů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Vedení seminářů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Fyzické návštěvy ploch a poradenství přímo na místě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Pěstební zásahy 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Výběr odrůd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Obrázek 8" descr="CSOP_logo_trag.bmp">
            <a:extLst>
              <a:ext uri="{FF2B5EF4-FFF2-40B4-BE49-F238E27FC236}">
                <a16:creationId xmlns:a16="http://schemas.microsoft.com/office/drawing/2014/main" id="{8C360508-85BC-48FB-A027-141CF5E715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19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0751FF-640D-46D9-8537-C4FA324E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Personální zázemí sítě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BC4065-4F3D-4AE2-8052-6290924C8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229600" cy="1945010"/>
          </a:xfrm>
        </p:spPr>
        <p:txBody>
          <a:bodyPr/>
          <a:lstStyle/>
          <a:p>
            <a:r>
              <a:rPr lang="cs-CZ" dirty="0"/>
              <a:t>Správci a jejich místní spolupracovníci</a:t>
            </a:r>
          </a:p>
          <a:p>
            <a:pPr lvl="1"/>
            <a:r>
              <a:rPr lang="cs-CZ" dirty="0"/>
              <a:t>hlavní osoby pro existenci plochy</a:t>
            </a:r>
          </a:p>
          <a:p>
            <a:pPr lvl="1"/>
            <a:r>
              <a:rPr lang="cs-CZ" dirty="0"/>
              <a:t>péče o plochu a stromy</a:t>
            </a:r>
          </a:p>
          <a:p>
            <a:pPr lvl="1"/>
            <a:r>
              <a:rPr lang="cs-CZ" dirty="0"/>
              <a:t>financování plochy</a:t>
            </a:r>
          </a:p>
          <a:p>
            <a:pPr lvl="1"/>
            <a:r>
              <a:rPr lang="cs-CZ" dirty="0"/>
              <a:t>využití plochy (slavnosti, výstavy, semináře, výzkum)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2531D10-1E86-436F-A455-0568689AE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716238"/>
            <a:ext cx="8229600" cy="2737098"/>
          </a:xfrm>
        </p:spPr>
        <p:txBody>
          <a:bodyPr/>
          <a:lstStyle/>
          <a:p>
            <a:pPr marL="342900" indent="-342900" eaLnBrk="0" hangingPunct="0">
              <a:defRPr/>
            </a:pPr>
            <a:r>
              <a:rPr lang="cs-CZ" sz="2400" kern="0" dirty="0">
                <a:latin typeface="+mn-lt"/>
              </a:rPr>
              <a:t>Garant odborného programu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celostátní semináře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dirty="0"/>
              <a:t>koordinace a propojování správců</a:t>
            </a:r>
            <a:endParaRPr lang="cs-CZ" sz="2000" kern="0" dirty="0">
              <a:latin typeface="+mn-lt"/>
            </a:endParaRP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dirty="0"/>
              <a:t>financování plochy z programu Ochrana biodiverzity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1800" kern="0" dirty="0">
                <a:latin typeface="+mn-lt"/>
              </a:rPr>
              <a:t>získávání a financování externistů</a:t>
            </a:r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:a16="http://schemas.microsoft.com/office/drawing/2014/main" id="{9D7B49BB-9C33-4500-8796-3CE30AAF90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6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A4E7F-CFF4-41E9-90AF-122DCD9B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Metodické materiály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7529D3-D8DD-42A0-9DE7-6515F2FB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338388"/>
          </a:xfrm>
        </p:spPr>
        <p:txBody>
          <a:bodyPr/>
          <a:lstStyle/>
          <a:p>
            <a:r>
              <a:rPr lang="cs-CZ" dirty="0"/>
              <a:t>Standardy AOPK – pěstební</a:t>
            </a:r>
          </a:p>
          <a:p>
            <a:pPr lvl="1"/>
            <a:r>
              <a:rPr lang="cs-CZ" dirty="0"/>
              <a:t>= rámcové parametry při pěstování stromů</a:t>
            </a:r>
          </a:p>
          <a:p>
            <a:pPr lvl="1"/>
            <a:r>
              <a:rPr lang="cs-CZ" sz="1400" dirty="0">
                <a:hlinkClick r:id="rId2" action="ppaction://hlinkfile"/>
              </a:rPr>
              <a:t>SPPKC_02-003_2023_Funkcni_vysadby_ov._dr._v_zemedelske_krajine.pdf</a:t>
            </a:r>
            <a:endParaRPr lang="cs-CZ" sz="1400" dirty="0"/>
          </a:p>
          <a:p>
            <a:pPr lvl="1"/>
            <a:r>
              <a:rPr lang="cs-CZ" sz="1400" dirty="0">
                <a:hlinkClick r:id="rId3" action="ppaction://hlinkfile"/>
              </a:rPr>
              <a:t>SPPKC_02-005_2016_PECE_O_OVOCNE_DREVINY.pdf</a:t>
            </a:r>
            <a:endParaRPr lang="cs-CZ" sz="1400" dirty="0"/>
          </a:p>
          <a:p>
            <a:r>
              <a:rPr lang="cs-CZ" dirty="0"/>
              <a:t>Standard AOPK pro genofondové plochy: </a:t>
            </a:r>
          </a:p>
          <a:p>
            <a:pPr lvl="1"/>
            <a:r>
              <a:rPr lang="cs-CZ" dirty="0"/>
              <a:t>rámcové parametry genofondových ploch</a:t>
            </a:r>
          </a:p>
          <a:p>
            <a:pPr lvl="1"/>
            <a:r>
              <a:rPr lang="cs-CZ" sz="1000" dirty="0">
                <a:hlinkClick r:id="rId4" action="ppaction://hlinkfile"/>
              </a:rPr>
              <a:t>SPPKC_02-006_2018_ZAKLADANI_A_PECE_O_GENOFONDOVE_PLOCHY_OVOCNYCH_DREVIN.pdf</a:t>
            </a:r>
            <a:endParaRPr lang="cs-CZ" sz="10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21E6FB-4F00-46C9-BAE6-E3F79B62D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4293096"/>
            <a:ext cx="8229600" cy="1833067"/>
          </a:xfrm>
        </p:spPr>
        <p:txBody>
          <a:bodyPr/>
          <a:lstStyle/>
          <a:p>
            <a:r>
              <a:rPr lang="cs-CZ" dirty="0"/>
              <a:t>Komplexní metodika pro zavedení evidence pozic a zpracování charakteristiky genofondových ploch:</a:t>
            </a:r>
          </a:p>
          <a:p>
            <a:pPr lvl="1"/>
            <a:r>
              <a:rPr lang="cs-CZ" dirty="0"/>
              <a:t>velmi podrobný návod pro každou situaci</a:t>
            </a:r>
          </a:p>
          <a:p>
            <a:pPr lvl="1"/>
            <a:r>
              <a:rPr lang="cs-CZ" dirty="0">
                <a:hlinkClick r:id="rId5" action="ppaction://hlinkfile"/>
              </a:rPr>
              <a:t>Metodika_gfp_240912.pdf</a:t>
            </a:r>
            <a:endParaRPr lang="cs-CZ" dirty="0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:a16="http://schemas.microsoft.com/office/drawing/2014/main" id="{F5F656FA-B548-4002-8F07-469883AB5B4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33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395536" y="44450"/>
            <a:ext cx="7654925" cy="865188"/>
          </a:xfrm>
        </p:spPr>
        <p:txBody>
          <a:bodyPr/>
          <a:lstStyle/>
          <a:p>
            <a:r>
              <a:rPr lang="cs-CZ" sz="3200" dirty="0">
                <a:hlinkClick r:id="rId2"/>
              </a:rPr>
              <a:t>Výběrová databáze genofondových ploch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268761"/>
            <a:ext cx="8516938" cy="3744415"/>
          </a:xfrm>
        </p:spPr>
        <p:txBody>
          <a:bodyPr/>
          <a:lstStyle/>
          <a:p>
            <a:r>
              <a:rPr lang="cs-CZ" dirty="0"/>
              <a:t>Od roku  2016 zveřejňuje část dat z databáze genofondových ploch</a:t>
            </a:r>
          </a:p>
          <a:p>
            <a:r>
              <a:rPr lang="cs-CZ" dirty="0"/>
              <a:t>Vstup do databáze:</a:t>
            </a:r>
          </a:p>
          <a:p>
            <a:pPr lvl="1"/>
            <a:r>
              <a:rPr lang="cs-CZ" dirty="0">
                <a:hlinkClick r:id="rId3"/>
              </a:rPr>
              <a:t>www.stareodrudy.cz</a:t>
            </a:r>
            <a:endParaRPr lang="cs-CZ" dirty="0"/>
          </a:p>
          <a:p>
            <a:r>
              <a:rPr lang="cs-CZ" dirty="0"/>
              <a:t>Výběrovost databáze</a:t>
            </a:r>
          </a:p>
          <a:p>
            <a:pPr lvl="1"/>
            <a:r>
              <a:rPr lang="cs-CZ" dirty="0"/>
              <a:t>Plochy lze filtrovat dle kritérií</a:t>
            </a:r>
          </a:p>
          <a:p>
            <a:pPr lvl="1"/>
            <a:r>
              <a:rPr lang="cs-CZ" dirty="0"/>
              <a:t>Pozice ploch lze filtrovat dle kritérií</a:t>
            </a:r>
          </a:p>
          <a:p>
            <a:pPr lvl="1"/>
            <a:r>
              <a:rPr lang="cs-CZ" dirty="0"/>
              <a:t>K vybrané odrůdě je propojení do databáze odrůd (Archiv starých odrůd) </a:t>
            </a:r>
            <a:r>
              <a:rPr lang="cs-CZ" dirty="0">
                <a:sym typeface="Wingdings" pitchFamily="2" charset="2"/>
              </a:rPr>
              <a:t> on-line informace k odrůdám</a:t>
            </a:r>
            <a:endParaRPr lang="cs-CZ" dirty="0"/>
          </a:p>
          <a:p>
            <a:pPr lvl="2"/>
            <a:r>
              <a:rPr lang="cs-CZ" dirty="0"/>
              <a:t> </a:t>
            </a:r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sp>
        <p:nvSpPr>
          <p:cNvPr id="29700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836613"/>
            <a:ext cx="8496300" cy="57626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= internetová aplikace pro podporu fyzického kontaktu s odrůdami</a:t>
            </a:r>
          </a:p>
          <a:p>
            <a:pPr lvl="1"/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23850" y="4653237"/>
            <a:ext cx="8597900" cy="201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 eaLnBrk="0" hangingPunct="0">
              <a:buFontTx/>
              <a:buNone/>
              <a:defRPr/>
            </a:pPr>
            <a:endParaRPr lang="cs-CZ" sz="1800" kern="0" dirty="0">
              <a:latin typeface="+mn-lt"/>
            </a:endParaRPr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1B00EA3A-1898-4E4B-991C-51D45D349B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0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395536" y="260350"/>
            <a:ext cx="7654925" cy="865188"/>
          </a:xfrm>
        </p:spPr>
        <p:txBody>
          <a:bodyPr/>
          <a:lstStyle/>
          <a:p>
            <a:r>
              <a:rPr lang="cs-CZ" sz="3200" dirty="0">
                <a:hlinkClick r:id="rId2"/>
              </a:rPr>
              <a:t>Výběrová databáze </a:t>
            </a:r>
            <a:r>
              <a:rPr lang="cs-CZ" sz="3200" dirty="0" err="1">
                <a:hlinkClick r:id="rId2"/>
              </a:rPr>
              <a:t>genofondových</a:t>
            </a:r>
            <a:r>
              <a:rPr lang="cs-CZ" sz="3200" dirty="0">
                <a:hlinkClick r:id="rId2"/>
              </a:rPr>
              <a:t> ploch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052737"/>
            <a:ext cx="8516938" cy="2376264"/>
          </a:xfrm>
        </p:spPr>
        <p:txBody>
          <a:bodyPr/>
          <a:lstStyle/>
          <a:p>
            <a:r>
              <a:rPr lang="cs-CZ" dirty="0"/>
              <a:t>Zveřejněná data:</a:t>
            </a:r>
          </a:p>
          <a:p>
            <a:pPr lvl="1"/>
            <a:r>
              <a:rPr lang="cs-CZ" dirty="0"/>
              <a:t>Poloha ploch a pozic (jen u veřejně přístupných ploch)</a:t>
            </a:r>
          </a:p>
          <a:p>
            <a:pPr lvl="1"/>
            <a:r>
              <a:rPr lang="cs-CZ" dirty="0"/>
              <a:t>Ekologická charakteristika ploch a části ostatních </a:t>
            </a:r>
            <a:r>
              <a:rPr lang="cs-CZ" dirty="0" err="1"/>
              <a:t>chrakteristik</a:t>
            </a:r>
            <a:endParaRPr lang="cs-CZ" dirty="0"/>
          </a:p>
          <a:p>
            <a:pPr lvl="2"/>
            <a:r>
              <a:rPr lang="cs-CZ" dirty="0"/>
              <a:t>Vždy je zveřejněn kontakt na správce</a:t>
            </a:r>
          </a:p>
          <a:p>
            <a:pPr lvl="1"/>
            <a:r>
              <a:rPr lang="cs-CZ" dirty="0"/>
              <a:t>Obsazenost pozic</a:t>
            </a:r>
          </a:p>
          <a:p>
            <a:pPr lvl="2"/>
            <a:r>
              <a:rPr lang="cs-CZ" dirty="0"/>
              <a:t>Údaje o druhu a odrůdě, její aktuální plodnosti</a:t>
            </a:r>
          </a:p>
          <a:p>
            <a:pPr lvl="1"/>
            <a:endParaRPr lang="cs-CZ" dirty="0"/>
          </a:p>
          <a:p>
            <a:pPr lvl="2"/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95288" y="3285530"/>
            <a:ext cx="8597900" cy="215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defRPr/>
            </a:pPr>
            <a:r>
              <a:rPr lang="cs-CZ" sz="2400" kern="0" dirty="0">
                <a:latin typeface="+mn-lt"/>
              </a:rPr>
              <a:t>Data která nejsou zveřejněna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U neveřejných ploch se nezobrazuje poloha ploch (pozic) a nejsou uveřejněny fotografie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U všech ploch</a:t>
            </a:r>
          </a:p>
          <a:p>
            <a:pPr marL="1143000" lvl="2" indent="-228600" eaLnBrk="0" hangingPunct="0">
              <a:defRPr/>
            </a:pPr>
            <a:r>
              <a:rPr lang="cs-CZ" sz="1800" kern="0" dirty="0">
                <a:latin typeface="+mn-lt"/>
              </a:rPr>
              <a:t>Technické poznámky správců</a:t>
            </a:r>
          </a:p>
          <a:p>
            <a:pPr marL="1143000" lvl="2" indent="-228600" eaLnBrk="0" hangingPunct="0">
              <a:defRPr/>
            </a:pPr>
            <a:r>
              <a:rPr lang="cs-CZ" sz="1800" kern="0" dirty="0">
                <a:latin typeface="+mn-lt"/>
              </a:rPr>
              <a:t>výskyty cenných organismů</a:t>
            </a:r>
          </a:p>
          <a:p>
            <a:pPr marL="1143000" lvl="2" indent="-228600" eaLnBrk="0" hangingPunct="0">
              <a:buFontTx/>
              <a:buNone/>
              <a:defRPr/>
            </a:pPr>
            <a:endParaRPr lang="cs-CZ" sz="1800" kern="0" dirty="0">
              <a:latin typeface="+mn-lt"/>
            </a:endParaRPr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CE5A8292-E87E-4376-8B0D-E2E7DBF611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3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08" y="260350"/>
            <a:ext cx="8229600" cy="865188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Výběrová databáze </a:t>
            </a:r>
            <a:r>
              <a:rPr lang="cs-CZ" dirty="0" err="1">
                <a:hlinkClick r:id="rId2"/>
              </a:rPr>
              <a:t>genofondových</a:t>
            </a:r>
            <a:r>
              <a:rPr lang="cs-CZ" dirty="0">
                <a:hlinkClick r:id="rId2"/>
              </a:rPr>
              <a:t> ploch</a:t>
            </a:r>
            <a:endParaRPr lang="cs-CZ" dirty="0"/>
          </a:p>
        </p:txBody>
      </p:sp>
      <p:pic>
        <p:nvPicPr>
          <p:cNvPr id="5" name="Zástupný symbol pro obsah 4" descr="db_gfp_01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052735"/>
            <a:ext cx="5598798" cy="539490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16216" y="1124744"/>
            <a:ext cx="2170584" cy="5001419"/>
          </a:xfrm>
        </p:spPr>
        <p:txBody>
          <a:bodyPr/>
          <a:lstStyle/>
          <a:p>
            <a:r>
              <a:rPr lang="cs-CZ" dirty="0"/>
              <a:t>Mapa pozic</a:t>
            </a:r>
          </a:p>
          <a:p>
            <a:r>
              <a:rPr lang="cs-CZ" dirty="0" err="1"/>
              <a:t>Avranšská</a:t>
            </a:r>
            <a:endParaRPr lang="cs-CZ" dirty="0"/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875759B5-D0D5-4AAF-9078-C857622E8A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096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51CB8-C599-4CCB-90EC-F57BD1EF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7560071" cy="865188"/>
          </a:xfrm>
        </p:spPr>
        <p:txBody>
          <a:bodyPr/>
          <a:lstStyle/>
          <a:p>
            <a:r>
              <a:rPr lang="cs-CZ" sz="3200" dirty="0"/>
              <a:t>Proč ČSOP zakládá genofondové plochy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06D05BE-78C8-421D-9751-B49A76CAB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13" y="1069453"/>
            <a:ext cx="2963430" cy="5268321"/>
          </a:xfrm>
          <a:ln>
            <a:solidFill>
              <a:schemeClr val="tx1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98D6F6-E125-4FD4-AA1A-5FCFDD606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5896" y="1064728"/>
            <a:ext cx="5050904" cy="5532922"/>
          </a:xfrm>
        </p:spPr>
        <p:txBody>
          <a:bodyPr/>
          <a:lstStyle/>
          <a:p>
            <a:r>
              <a:rPr lang="cs-CZ" dirty="0"/>
              <a:t>Pokrýváme zájem o staré odrůdy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 mnoho zásahů je financovaných z veřejných zdrojů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mnoho realizací má problematickou úroveň  ztráty cenného materiálu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spotřebitelé ovoce nemají informace o vlastnostech a využití plodů</a:t>
            </a:r>
          </a:p>
          <a:p>
            <a:r>
              <a:rPr lang="cs-CZ" dirty="0">
                <a:sym typeface="Wingdings" panose="05000000000000000000" pitchFamily="2" charset="2"/>
              </a:rPr>
              <a:t>Koordinujeme mapování v ČR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 nálezy je potřeba někam umísťovat</a:t>
            </a:r>
          </a:p>
          <a:p>
            <a:r>
              <a:rPr lang="cs-CZ" dirty="0">
                <a:sym typeface="Wingdings" panose="05000000000000000000" pitchFamily="2" charset="2"/>
              </a:rPr>
              <a:t>Chráníme biotop alejí a sadů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 demonstrace dobré praxe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zdroj ovoce na výstavy a spotřebu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místo pro další výzkum</a:t>
            </a:r>
          </a:p>
          <a:p>
            <a:endParaRPr lang="cs-CZ" dirty="0"/>
          </a:p>
        </p:txBody>
      </p:sp>
      <p:pic>
        <p:nvPicPr>
          <p:cNvPr id="7" name="Obrázek 6" descr="CSOP_logo_trag.bmp">
            <a:extLst>
              <a:ext uri="{FF2B5EF4-FFF2-40B4-BE49-F238E27FC236}">
                <a16:creationId xmlns:a16="http://schemas.microsoft.com/office/drawing/2014/main" id="{3E05B282-B381-448E-BE0F-7EF8FEDDD6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65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395536" y="260350"/>
            <a:ext cx="7942263" cy="865188"/>
          </a:xfrm>
        </p:spPr>
        <p:txBody>
          <a:bodyPr/>
          <a:lstStyle/>
          <a:p>
            <a:r>
              <a:rPr lang="cs-CZ" sz="3200" dirty="0"/>
              <a:t>Informační systém – odkazy do databází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20072" y="4221087"/>
            <a:ext cx="3548956" cy="2304257"/>
          </a:xfrm>
        </p:spPr>
        <p:txBody>
          <a:bodyPr/>
          <a:lstStyle/>
          <a:p>
            <a:r>
              <a:rPr lang="cs-CZ" dirty="0"/>
              <a:t>Výběrová databáze ploch</a:t>
            </a:r>
          </a:p>
          <a:p>
            <a:pPr lvl="1"/>
            <a:r>
              <a:rPr lang="cs-CZ" dirty="0"/>
              <a:t>Zdarma dostupná</a:t>
            </a:r>
          </a:p>
          <a:p>
            <a:pPr lvl="1"/>
            <a:r>
              <a:rPr lang="cs-CZ" dirty="0"/>
              <a:t>Mapa pozic</a:t>
            </a:r>
          </a:p>
          <a:p>
            <a:pPr lvl="1"/>
            <a:r>
              <a:rPr lang="cs-CZ" dirty="0"/>
              <a:t>Výpis z evidovaných údajů</a:t>
            </a:r>
          </a:p>
        </p:txBody>
      </p:sp>
      <p:sp>
        <p:nvSpPr>
          <p:cNvPr id="24580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4149079"/>
            <a:ext cx="3888110" cy="2376265"/>
          </a:xfrm>
        </p:spPr>
        <p:txBody>
          <a:bodyPr/>
          <a:lstStyle/>
          <a:p>
            <a:r>
              <a:rPr lang="cs-CZ" dirty="0"/>
              <a:t>Databáze odrůd</a:t>
            </a:r>
          </a:p>
          <a:p>
            <a:pPr lvl="1"/>
            <a:r>
              <a:rPr lang="cs-CZ" dirty="0"/>
              <a:t>Heslovité informace o odrůdě</a:t>
            </a:r>
          </a:p>
          <a:p>
            <a:pPr lvl="1"/>
            <a:r>
              <a:rPr lang="cs-CZ" dirty="0"/>
              <a:t>Podrobné popisy</a:t>
            </a:r>
          </a:p>
          <a:p>
            <a:pPr lvl="1"/>
            <a:r>
              <a:rPr lang="cs-CZ" dirty="0"/>
              <a:t>fotodokumentace</a:t>
            </a:r>
          </a:p>
        </p:txBody>
      </p:sp>
      <p:pic>
        <p:nvPicPr>
          <p:cNvPr id="6" name="Obrázek 5" descr="popiska krvavka velika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980728"/>
            <a:ext cx="5468114" cy="2762636"/>
          </a:xfrm>
          <a:prstGeom prst="rect">
            <a:avLst/>
          </a:prstGeom>
        </p:spPr>
      </p:pic>
      <p:pic>
        <p:nvPicPr>
          <p:cNvPr id="522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980728"/>
            <a:ext cx="1724025" cy="14859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222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75" y="2564904"/>
            <a:ext cx="5429250" cy="10953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8" name="Obrázek 7" descr="CSOP_logo_trag.bmp">
            <a:extLst>
              <a:ext uri="{FF2B5EF4-FFF2-40B4-BE49-F238E27FC236}">
                <a16:creationId xmlns:a16="http://schemas.microsoft.com/office/drawing/2014/main" id="{2C77CFE1-54D1-4905-9E6F-10F76AA11E7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8A86437-A952-4C7C-BC78-BB5AB042B83A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544" y="1772816"/>
            <a:ext cx="1368152" cy="261855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31AFA0C7-F88E-4563-9E66-30B5B9FA96AD}"/>
              </a:ext>
            </a:extLst>
          </p:cNvPr>
          <p:cNvCxnSpPr>
            <a:cxnSpLocks/>
          </p:cNvCxnSpPr>
          <p:nvPr/>
        </p:nvCxnSpPr>
        <p:spPr bwMode="auto">
          <a:xfrm flipV="1">
            <a:off x="5364088" y="1845184"/>
            <a:ext cx="1224136" cy="261855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941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58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7920111" cy="865188"/>
          </a:xfrm>
        </p:spPr>
        <p:txBody>
          <a:bodyPr/>
          <a:lstStyle/>
          <a:p>
            <a:r>
              <a:rPr lang="cs-CZ" dirty="0" err="1"/>
              <a:t>Genofondová</a:t>
            </a:r>
            <a:r>
              <a:rPr lang="cs-CZ" dirty="0"/>
              <a:t> plocha </a:t>
            </a:r>
            <a:r>
              <a:rPr lang="cs-CZ" dirty="0" err="1"/>
              <a:t>Hlupice</a:t>
            </a:r>
            <a:endParaRPr lang="cs-CZ" dirty="0"/>
          </a:p>
        </p:txBody>
      </p:sp>
      <p:pic>
        <p:nvPicPr>
          <p:cNvPr id="5" name="Zástupný symbol pro obsah 4" descr="IMGP74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7776864" cy="4739889"/>
          </a:xfrm>
          <a:ln>
            <a:solidFill>
              <a:schemeClr val="tx1"/>
            </a:solidFill>
          </a:ln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5916413"/>
            <a:ext cx="8229600" cy="536923"/>
          </a:xfrm>
        </p:spPr>
        <p:txBody>
          <a:bodyPr/>
          <a:lstStyle/>
          <a:p>
            <a:r>
              <a:rPr lang="cs-CZ" dirty="0"/>
              <a:t>Instalace v terénu</a:t>
            </a:r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7C88C755-731E-4462-98E6-C74C3DE6DC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59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3B823-8F09-4DC4-A24C-8AEAEC53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A98B6D-62F2-4E5E-9505-E2CBD54B0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243806"/>
            <a:ext cx="8229600" cy="2560561"/>
          </a:xfrm>
        </p:spPr>
        <p:txBody>
          <a:bodyPr/>
          <a:lstStyle/>
          <a:p>
            <a:r>
              <a:rPr lang="cs-CZ" dirty="0"/>
              <a:t>Návštěvnost webu – za 8 let provozu cca 35000 přístupů</a:t>
            </a:r>
          </a:p>
          <a:p>
            <a:r>
              <a:rPr lang="cs-CZ" dirty="0"/>
              <a:t>zařazeno 67 ploch a v nich cca 7000 pozic celkem </a:t>
            </a:r>
          </a:p>
          <a:p>
            <a:r>
              <a:rPr lang="cs-CZ" dirty="0"/>
              <a:t>cca 6000 obsazených ovocnými druhy (930 prázdných)</a:t>
            </a:r>
          </a:p>
          <a:p>
            <a:r>
              <a:rPr lang="cs-CZ" dirty="0"/>
              <a:t>Je to zásadní projekt ČSOP pro poskytování dat o odrůdách a technologických postupech pěstování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A1F225-0365-4F03-B55C-C51FA0C3B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4077072"/>
            <a:ext cx="8229600" cy="1800200"/>
          </a:xfrm>
        </p:spPr>
        <p:txBody>
          <a:bodyPr/>
          <a:lstStyle/>
          <a:p>
            <a:r>
              <a:rPr lang="cs-CZ" dirty="0"/>
              <a:t>Velmi stojíme o spolupráci na dalším rozvoji ploch i databáze </a:t>
            </a:r>
          </a:p>
          <a:p>
            <a:r>
              <a:rPr lang="cs-CZ" dirty="0"/>
              <a:t>Připravujeme další projekty na rozšíření sítě a zdokonalení databáze</a:t>
            </a:r>
          </a:p>
          <a:p>
            <a:endParaRPr lang="cs-CZ" dirty="0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:a16="http://schemas.microsoft.com/office/drawing/2014/main" id="{7D693D95-F406-4C64-8C74-92768C26A0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76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2">
            <a:extLst>
              <a:ext uri="{FF2B5EF4-FFF2-40B4-BE49-F238E27FC236}">
                <a16:creationId xmlns:a16="http://schemas.microsoft.com/office/drawing/2014/main" id="{B3B2A958-4FBB-417B-9816-6A11CB32B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864096" cy="75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8792C7D-4D33-D4F0-4553-0817AA3DF1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Děkujeme vše spolupracovníkům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F278FDA-4A90-89C9-8F8A-EC32D4F5B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61907">
            <a:off x="588434" y="3981626"/>
            <a:ext cx="3164946" cy="210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F609BCB-699A-DA29-38E2-0FDB5C0D8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77369">
            <a:off x="334386" y="874250"/>
            <a:ext cx="2717702" cy="1534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1E8BB0-20F6-EB5C-B3E4-165509950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7870">
            <a:off x="3268058" y="3992252"/>
            <a:ext cx="3156529" cy="210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56F7C5D-625E-4D78-33E0-6452EB3D7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4447">
            <a:off x="2859511" y="356280"/>
            <a:ext cx="3168352" cy="1782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D9E192-9919-92A3-CF82-6FF2C46BB2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39604">
            <a:off x="5571015" y="4405449"/>
            <a:ext cx="3168352" cy="1789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085056F-8727-D3B6-E942-F2B5A1296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4854">
            <a:off x="5826102" y="524634"/>
            <a:ext cx="2442519" cy="1831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66888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15888"/>
            <a:ext cx="7726363" cy="865187"/>
          </a:xfrm>
        </p:spPr>
        <p:txBody>
          <a:bodyPr/>
          <a:lstStyle/>
          <a:p>
            <a:r>
              <a:rPr lang="cs-CZ" sz="3200" dirty="0">
                <a:hlinkClick r:id="rId2"/>
              </a:rPr>
              <a:t>Síť a databáze genofondových ploch</a:t>
            </a:r>
            <a:endParaRPr lang="cs-CZ" sz="3200" dirty="0"/>
          </a:p>
        </p:txBody>
      </p:sp>
      <p:sp>
        <p:nvSpPr>
          <p:cNvPr id="30723" name="Rectangle 12"/>
          <p:cNvSpPr>
            <a:spLocks noChangeArrowheads="1"/>
          </p:cNvSpPr>
          <p:nvPr/>
        </p:nvSpPr>
        <p:spPr bwMode="auto">
          <a:xfrm>
            <a:off x="3851275" y="5589588"/>
            <a:ext cx="48355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cs-CZ" sz="1400" dirty="0">
                <a:solidFill>
                  <a:schemeClr val="bg1"/>
                </a:solidFill>
              </a:rPr>
              <a:t>Děkujeme všem lidem, kteří pomáhají ovocným vysokokmenům žít s námi ve stejné krajině</a:t>
            </a:r>
          </a:p>
          <a:p>
            <a:pPr marL="342900" indent="-342900"/>
            <a:r>
              <a:rPr lang="cs-CZ" sz="1400" dirty="0">
                <a:solidFill>
                  <a:schemeClr val="bg1"/>
                </a:solidFill>
              </a:rPr>
              <a:t>Děkujeme všem předkům, kteří se snažili hospodařit v krajině bez jejího drancování</a:t>
            </a:r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611311" y="5949950"/>
            <a:ext cx="6048921" cy="5746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normAutofit fontScale="92500"/>
          </a:bodyPr>
          <a:lstStyle/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b="1" dirty="0">
                <a:solidFill>
                  <a:schemeClr val="bg1"/>
                </a:solidFill>
                <a:latin typeface="+mn-lt"/>
              </a:rPr>
              <a:t>Ing. Martin Lípa – garant odborného programu ČSOP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b="1" dirty="0">
                <a:solidFill>
                  <a:schemeClr val="bg1"/>
                </a:solidFill>
                <a:latin typeface="+mn-lt"/>
                <a:hlinkClick r:id="rId3"/>
              </a:rPr>
              <a:t>ec.meluzina@volny.cz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 +420777086620, </a:t>
            </a:r>
            <a:r>
              <a:rPr lang="cs-CZ" sz="1600" b="1" dirty="0">
                <a:solidFill>
                  <a:schemeClr val="bg1"/>
                </a:solidFill>
                <a:latin typeface="+mn-lt"/>
                <a:hlinkClick r:id="rId4"/>
              </a:rPr>
              <a:t>www.stareodrudy.cz/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25" name="Zástupný symbol pro obsah 8" descr="RIMG1703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11188" y="908050"/>
            <a:ext cx="8137525" cy="4578350"/>
          </a:xfrm>
          <a:ln>
            <a:solidFill>
              <a:schemeClr val="tx1"/>
            </a:solidFill>
          </a:ln>
        </p:spPr>
      </p:pic>
      <p:pic>
        <p:nvPicPr>
          <p:cNvPr id="6" name="Obrázek 5" descr="CSOP_logo_trag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6376" y="5880248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51CB8-C599-4CCB-90EC-F57BD1EF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7560071" cy="865188"/>
          </a:xfrm>
        </p:spPr>
        <p:txBody>
          <a:bodyPr/>
          <a:lstStyle/>
          <a:p>
            <a:r>
              <a:rPr lang="cs-CZ" sz="3200" dirty="0"/>
              <a:t>Historie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06D05BE-78C8-421D-9751-B49A76CAB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064728"/>
            <a:ext cx="2963430" cy="5268321"/>
          </a:xfrm>
          <a:ln>
            <a:solidFill>
              <a:schemeClr val="tx1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98D6F6-E125-4FD4-AA1A-5FCFDD606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3888" y="1064728"/>
            <a:ext cx="5184576" cy="5532922"/>
          </a:xfrm>
        </p:spPr>
        <p:txBody>
          <a:bodyPr/>
          <a:lstStyle/>
          <a:p>
            <a:r>
              <a:rPr lang="cs-CZ" dirty="0"/>
              <a:t>První genofondové ploch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1992 jižní Morava cca 600 pozic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1998 západní Čechy cca 60 pozic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po roce 2000 založeno nebo rekonstruováno mnoho výsadeb</a:t>
            </a:r>
          </a:p>
          <a:p>
            <a:r>
              <a:rPr lang="cs-CZ" dirty="0">
                <a:sym typeface="Wingdings" panose="05000000000000000000" pitchFamily="2" charset="2"/>
              </a:rPr>
              <a:t>2011 síť a databáze ploch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stanovena definice a metodika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zaveden systém supervize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zahájeno školení správců a jejich odborná podpora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založena off-line GIS databáze</a:t>
            </a:r>
          </a:p>
          <a:p>
            <a:r>
              <a:rPr lang="cs-CZ" dirty="0">
                <a:sym typeface="Wingdings" panose="05000000000000000000" pitchFamily="2" charset="2"/>
              </a:rPr>
              <a:t>2016 výběrová www databáze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široké zpřístupnění části dat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propojení na www databázi odrůd</a:t>
            </a:r>
          </a:p>
          <a:p>
            <a:endParaRPr lang="cs-CZ" dirty="0"/>
          </a:p>
        </p:txBody>
      </p:sp>
      <p:pic>
        <p:nvPicPr>
          <p:cNvPr id="7" name="Obrázek 6" descr="CSOP_logo_trag.bmp">
            <a:extLst>
              <a:ext uri="{FF2B5EF4-FFF2-40B4-BE49-F238E27FC236}">
                <a16:creationId xmlns:a16="http://schemas.microsoft.com/office/drawing/2014/main" id="{3E05B282-B381-448E-BE0F-7EF8FEDDD6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4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517" y="203669"/>
            <a:ext cx="7774613" cy="865188"/>
          </a:xfrm>
        </p:spPr>
        <p:txBody>
          <a:bodyPr/>
          <a:lstStyle/>
          <a:p>
            <a:r>
              <a:rPr lang="cs-CZ" dirty="0"/>
              <a:t>Genofondová plocha - strategie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1052736"/>
            <a:ext cx="4752528" cy="21875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Vznik: </a:t>
            </a:r>
          </a:p>
          <a:p>
            <a:pPr lvl="1"/>
            <a:r>
              <a:rPr lang="cs-CZ" dirty="0"/>
              <a:t>založením nové výsadby</a:t>
            </a:r>
          </a:p>
          <a:p>
            <a:pPr lvl="1"/>
            <a:r>
              <a:rPr lang="cs-CZ" dirty="0"/>
              <a:t>úpravou starší výsadby</a:t>
            </a:r>
          </a:p>
          <a:p>
            <a:r>
              <a:rPr lang="cs-CZ" dirty="0"/>
              <a:t>Pěstování stromů na dlouhověkost:</a:t>
            </a:r>
          </a:p>
          <a:p>
            <a:pPr lvl="1"/>
            <a:r>
              <a:rPr lang="cs-CZ" dirty="0"/>
              <a:t>bujná podnož, kmenný tvar </a:t>
            </a:r>
          </a:p>
          <a:p>
            <a:pPr lvl="1"/>
            <a:r>
              <a:rPr lang="cs-CZ" dirty="0"/>
              <a:t>důkladné zabezpečení stromů</a:t>
            </a:r>
          </a:p>
          <a:p>
            <a:pPr lvl="1"/>
            <a:r>
              <a:rPr lang="cs-CZ" dirty="0"/>
              <a:t>široký spon (9 a více m pokud lze)</a:t>
            </a:r>
          </a:p>
          <a:p>
            <a:pPr lvl="1"/>
            <a:r>
              <a:rPr lang="cs-CZ" dirty="0"/>
              <a:t>řez zabezpečující statiku stromu</a:t>
            </a:r>
          </a:p>
          <a:p>
            <a:endParaRPr lang="cs-CZ" dirty="0"/>
          </a:p>
        </p:txBody>
      </p:sp>
      <p:pic>
        <p:nvPicPr>
          <p:cNvPr id="8" name="Zástupný symbol pro obsah 7" descr="IMGP97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124744"/>
            <a:ext cx="3600400" cy="2384681"/>
          </a:xfrm>
          <a:ln>
            <a:solidFill>
              <a:schemeClr val="tx1"/>
            </a:solidFill>
          </a:ln>
        </p:spPr>
      </p:pic>
      <p:sp>
        <p:nvSpPr>
          <p:cNvPr id="9" name="Zástupný symbol pro text 3"/>
          <p:cNvSpPr txBox="1">
            <a:spLocks/>
          </p:cNvSpPr>
          <p:nvPr/>
        </p:nvSpPr>
        <p:spPr bwMode="auto">
          <a:xfrm>
            <a:off x="5652120" y="3501008"/>
            <a:ext cx="33123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cs-CZ" sz="2400" kern="0" dirty="0">
                <a:latin typeface="+mn-lt"/>
              </a:rPr>
              <a:t>P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olyfunkční</a:t>
            </a:r>
            <a:r>
              <a:rPr lang="cs-CZ" sz="2400" kern="0" dirty="0">
                <a:latin typeface="+mn-lt"/>
              </a:rPr>
              <a:t> model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zatravnění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cs-CZ" sz="2000" kern="0" dirty="0">
                <a:latin typeface="+mn-lt"/>
              </a:rPr>
              <a:t>f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ázové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sečení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/>
              <a:t>úkryty pro živočichy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d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emonstrace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technologii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cs-CZ" sz="2000" kern="0" dirty="0">
                <a:latin typeface="+mn-lt"/>
              </a:rPr>
              <a:t>s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klizeň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ovoce a jeho prezentace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Zástupný symbol pro obsah 7" descr="RIMG3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3284984"/>
            <a:ext cx="5256584" cy="3199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Obrázek 10" descr="CSOP_logo_trag.bmp">
            <a:extLst>
              <a:ext uri="{FF2B5EF4-FFF2-40B4-BE49-F238E27FC236}">
                <a16:creationId xmlns:a16="http://schemas.microsoft.com/office/drawing/2014/main" id="{018018C4-BAB2-49C5-8FF4-F5DAF04A23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539552" y="260350"/>
            <a:ext cx="8158361" cy="648370"/>
          </a:xfrm>
        </p:spPr>
        <p:txBody>
          <a:bodyPr>
            <a:normAutofit/>
          </a:bodyPr>
          <a:lstStyle/>
          <a:p>
            <a:r>
              <a:rPr lang="cs-CZ" dirty="0"/>
              <a:t>Genofondová plocha - definice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sz="half" idx="1"/>
          </p:nvPr>
        </p:nvSpPr>
        <p:spPr>
          <a:xfrm>
            <a:off x="539552" y="1988840"/>
            <a:ext cx="8147248" cy="1612900"/>
          </a:xfrm>
        </p:spPr>
        <p:txBody>
          <a:bodyPr/>
          <a:lstStyle/>
          <a:p>
            <a:r>
              <a:rPr lang="cs-CZ" dirty="0"/>
              <a:t>1. Definované stromy a prázdné pozice</a:t>
            </a:r>
          </a:p>
          <a:p>
            <a:pPr lvl="1"/>
            <a:r>
              <a:rPr lang="cs-CZ" dirty="0"/>
              <a:t>Stromy na ploše jsou nezaměnitelně označeny</a:t>
            </a:r>
          </a:p>
          <a:p>
            <a:pPr lvl="1"/>
            <a:r>
              <a:rPr lang="cs-CZ" dirty="0"/>
              <a:t>Určená nebo popsaná odrůda</a:t>
            </a:r>
          </a:p>
          <a:p>
            <a:pPr lvl="1"/>
            <a:r>
              <a:rPr lang="cs-CZ" dirty="0"/>
              <a:t>Ke stromům je vedena předepsaná: </a:t>
            </a:r>
            <a:r>
              <a:rPr lang="cs-CZ" b="1" dirty="0">
                <a:solidFill>
                  <a:srgbClr val="FF0000"/>
                </a:solidFill>
              </a:rPr>
              <a:t>Evidence pozic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467544" y="980430"/>
            <a:ext cx="8229600" cy="112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42900" lvl="0" indent="-342900" eaLnBrk="0" hangingPunct="0"/>
            <a:r>
              <a:rPr lang="cs-CZ" sz="3400" dirty="0">
                <a:solidFill>
                  <a:srgbClr val="FF0000"/>
                </a:solidFill>
              </a:rPr>
              <a:t>= část zemského povrchu s výsadbou stromů, určenou pro uchování odrůd a předvedení jejich vlastností</a:t>
            </a:r>
            <a:endParaRPr kumimoji="0" lang="cs-CZ" sz="3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Je vedena</a:t>
            </a:r>
            <a:r>
              <a:rPr kumimoji="0" lang="cs-CZ" sz="29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dle jednotné metodiky a splňuje </a:t>
            </a:r>
            <a:r>
              <a:rPr kumimoji="0" lang="cs-CZ" sz="2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tyto</a:t>
            </a:r>
            <a:r>
              <a:rPr kumimoji="0" lang="cs-CZ" sz="29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podmínky</a:t>
            </a:r>
            <a:r>
              <a:rPr kumimoji="0" lang="cs-CZ" sz="2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endParaRPr kumimoji="0" lang="cs-CZ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 bwMode="auto">
          <a:xfrm>
            <a:off x="519113" y="3573016"/>
            <a:ext cx="8229600" cy="152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Popsané podmínky plochy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Ekologická a zeměpisná charakteristika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Administrativní charakteristika (majetkoprávní poměry, správce)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cs-CZ" sz="2000" kern="0" dirty="0">
                <a:latin typeface="+mn-lt"/>
              </a:rPr>
              <a:t>K ploše je vedena předepsaná: </a:t>
            </a:r>
            <a:r>
              <a:rPr lang="cs-CZ" sz="2000" b="1" kern="0" dirty="0">
                <a:solidFill>
                  <a:srgbClr val="FF0000"/>
                </a:solidFill>
                <a:latin typeface="+mn-lt"/>
              </a:rPr>
              <a:t>Charakteristika plochy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Zástupný symbol pro text 3"/>
          <p:cNvSpPr txBox="1">
            <a:spLocks/>
          </p:cNvSpPr>
          <p:nvPr/>
        </p:nvSpPr>
        <p:spPr bwMode="auto">
          <a:xfrm>
            <a:off x="539750" y="5157514"/>
            <a:ext cx="836136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defRPr/>
            </a:pPr>
            <a:r>
              <a:rPr lang="cs-CZ" sz="2400" kern="0" dirty="0"/>
              <a:t>3. Správce, který vede evidenci a charakteristiku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/>
              <a:t>Rozhoduje o umístění odrůd, odpovídá za značení stromů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cs-CZ" sz="2000" kern="0" dirty="0"/>
              <a:t>Řídí, vykonává péči o stromy a plochu </a:t>
            </a:r>
            <a:endParaRPr lang="cs-CZ" sz="2400" kern="0" dirty="0">
              <a:latin typeface="+mn-lt"/>
            </a:endParaRPr>
          </a:p>
        </p:txBody>
      </p:sp>
      <p:pic>
        <p:nvPicPr>
          <p:cNvPr id="7" name="Obrázek 6" descr="CSOP_logo_trag.bmp">
            <a:extLst>
              <a:ext uri="{FF2B5EF4-FFF2-40B4-BE49-F238E27FC236}">
                <a16:creationId xmlns:a16="http://schemas.microsoft.com/office/drawing/2014/main" id="{E0BBBA09-6607-4409-88AD-8199B5BFE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9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539552" y="44450"/>
            <a:ext cx="7560766" cy="8651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hlinkClick r:id="rId2" action="ppaction://hlinkfile"/>
              </a:rPr>
              <a:t>Charakteristika genofondové plochy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8445500" cy="5256212"/>
          </a:xfrm>
        </p:spPr>
        <p:txBody>
          <a:bodyPr/>
          <a:lstStyle/>
          <a:p>
            <a:r>
              <a:rPr lang="cs-CZ" dirty="0"/>
              <a:t>Administrativní údaje</a:t>
            </a:r>
          </a:p>
          <a:p>
            <a:pPr lvl="1"/>
            <a:r>
              <a:rPr lang="cs-CZ" dirty="0"/>
              <a:t>Oficiální název, identifikace a kontakty správce</a:t>
            </a:r>
          </a:p>
          <a:p>
            <a:r>
              <a:rPr lang="cs-CZ" dirty="0"/>
              <a:t>Zeměpisné údaje</a:t>
            </a:r>
          </a:p>
          <a:p>
            <a:pPr lvl="1"/>
            <a:r>
              <a:rPr lang="cs-CZ" dirty="0"/>
              <a:t>Poloha vchodu, min.a max. nadmořská výška</a:t>
            </a:r>
          </a:p>
          <a:p>
            <a:r>
              <a:rPr lang="cs-CZ" dirty="0"/>
              <a:t>Geologická charakteristika (půdotvorná hornina)</a:t>
            </a:r>
          </a:p>
          <a:p>
            <a:pPr lvl="1"/>
            <a:r>
              <a:rPr lang="cs-CZ" dirty="0"/>
              <a:t>Geologická mapa 1:50000</a:t>
            </a:r>
          </a:p>
          <a:p>
            <a:r>
              <a:rPr lang="cs-CZ" dirty="0"/>
              <a:t>Ekologické poměry stanoviště (dle státní bonitace)</a:t>
            </a:r>
          </a:p>
          <a:p>
            <a:pPr lvl="1"/>
            <a:r>
              <a:rPr lang="cs-CZ" dirty="0"/>
              <a:t>Klima, půda (hloubka, kamenitost, sklonitost a expozice)</a:t>
            </a:r>
          </a:p>
          <a:p>
            <a:r>
              <a:rPr lang="cs-CZ" dirty="0"/>
              <a:t>Příslušnost k územně správním celkům</a:t>
            </a:r>
          </a:p>
          <a:p>
            <a:pPr lvl="1"/>
            <a:r>
              <a:rPr lang="cs-CZ" dirty="0"/>
              <a:t>Kraj, obec s rozšířenou působností, parcely KN</a:t>
            </a:r>
          </a:p>
          <a:p>
            <a:r>
              <a:rPr lang="cs-CZ" dirty="0"/>
              <a:t>Další funkce plochy</a:t>
            </a:r>
          </a:p>
          <a:p>
            <a:pPr lvl="1"/>
            <a:r>
              <a:rPr lang="cs-CZ" dirty="0"/>
              <a:t>Přítomnost ochranářsky důležitých druhů</a:t>
            </a:r>
          </a:p>
          <a:p>
            <a:pPr lvl="1"/>
            <a:r>
              <a:rPr lang="cs-CZ" dirty="0"/>
              <a:t>Součást chráněného území</a:t>
            </a:r>
          </a:p>
        </p:txBody>
      </p:sp>
      <p:sp>
        <p:nvSpPr>
          <p:cNvPr id="25604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836613"/>
            <a:ext cx="8496300" cy="576262"/>
          </a:xfrm>
        </p:spPr>
        <p:txBody>
          <a:bodyPr/>
          <a:lstStyle/>
          <a:p>
            <a:r>
              <a:rPr lang="cs-CZ"/>
              <a:t>= soubor informací k části zemského povrchu</a:t>
            </a:r>
          </a:p>
          <a:p>
            <a:pPr lvl="1"/>
            <a:endParaRPr lang="cs-CZ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:a16="http://schemas.microsoft.com/office/drawing/2014/main" id="{CAFD69C4-C1F3-428D-90A9-DEB25B07F4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611560" y="260350"/>
            <a:ext cx="7531571" cy="8651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hlinkClick r:id="rId2" action="ppaction://hlinkfile"/>
              </a:rPr>
              <a:t>Evidence pozic genofondových ploch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779912" y="1628800"/>
            <a:ext cx="5060876" cy="482453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Evidence pozice:</a:t>
            </a:r>
          </a:p>
          <a:p>
            <a:pPr lvl="1"/>
            <a:r>
              <a:rPr lang="cs-CZ" dirty="0"/>
              <a:t>Číslo pozice, druh, odrůda, zařazení v záchranném sortimentu, skóre ověření pravosti odrůdy</a:t>
            </a:r>
          </a:p>
          <a:p>
            <a:pPr lvl="1"/>
            <a:r>
              <a:rPr lang="cs-CZ" dirty="0"/>
              <a:t>Zdroj zapěstovaného stromu</a:t>
            </a:r>
          </a:p>
          <a:p>
            <a:pPr lvl="1"/>
            <a:r>
              <a:rPr lang="cs-CZ" dirty="0"/>
              <a:t>Rok výsadby (nebo přeroubování)</a:t>
            </a:r>
          </a:p>
          <a:p>
            <a:pPr lvl="1"/>
            <a:r>
              <a:rPr lang="cs-CZ" dirty="0"/>
              <a:t>Stav stromu (plodný/mladý/mrtvý)</a:t>
            </a:r>
          </a:p>
          <a:p>
            <a:r>
              <a:rPr lang="cs-CZ" dirty="0"/>
              <a:t>Status pěstovaného stromu </a:t>
            </a:r>
          </a:p>
          <a:p>
            <a:pPr lvl="1"/>
            <a:r>
              <a:rPr lang="cs-CZ" dirty="0"/>
              <a:t>cílová/k přeroubování + poznámky</a:t>
            </a:r>
          </a:p>
          <a:p>
            <a:r>
              <a:rPr lang="cs-CZ" dirty="0"/>
              <a:t>Doplňkové informace</a:t>
            </a:r>
          </a:p>
          <a:p>
            <a:pPr lvl="1"/>
            <a:r>
              <a:rPr lang="cs-CZ" dirty="0"/>
              <a:t>Výroky pomologů z </a:t>
            </a:r>
            <a:r>
              <a:rPr lang="cs-CZ" dirty="0" err="1"/>
              <a:t>testací</a:t>
            </a:r>
            <a:endParaRPr lang="cs-CZ" dirty="0"/>
          </a:p>
          <a:p>
            <a:pPr lvl="1"/>
            <a:r>
              <a:rPr lang="cs-CZ" dirty="0"/>
              <a:t>Poznámky ke stavu stromu</a:t>
            </a:r>
          </a:p>
          <a:p>
            <a:pPr lvl="1"/>
            <a:r>
              <a:rPr lang="cs-CZ" dirty="0"/>
              <a:t>Poznámky k plánovaným zásahům</a:t>
            </a:r>
          </a:p>
          <a:p>
            <a:pPr lvl="1"/>
            <a:r>
              <a:rPr lang="cs-CZ" dirty="0"/>
              <a:t>Fotodokumentace stromu a plodů</a:t>
            </a:r>
          </a:p>
        </p:txBody>
      </p:sp>
      <p:sp>
        <p:nvSpPr>
          <p:cNvPr id="26628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1052736"/>
            <a:ext cx="8640763" cy="431800"/>
          </a:xfrm>
        </p:spPr>
        <p:txBody>
          <a:bodyPr/>
          <a:lstStyle/>
          <a:p>
            <a:r>
              <a:rPr lang="cs-CZ" dirty="0"/>
              <a:t>Pozice = místo, které může být obsazeno dřevinou </a:t>
            </a:r>
          </a:p>
          <a:p>
            <a:pPr lvl="1">
              <a:buFontTx/>
              <a:buNone/>
            </a:pPr>
            <a:endParaRPr lang="cs-CZ" dirty="0"/>
          </a:p>
        </p:txBody>
      </p:sp>
      <p:pic>
        <p:nvPicPr>
          <p:cNvPr id="5" name="Obrázek 4" descr="IMGP6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628800"/>
            <a:ext cx="3168352" cy="4783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2048E995-13A4-4C97-970E-FABE9F3D30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611560" y="260350"/>
            <a:ext cx="7531571" cy="865188"/>
          </a:xfrm>
        </p:spPr>
        <p:txBody>
          <a:bodyPr/>
          <a:lstStyle/>
          <a:p>
            <a:r>
              <a:rPr lang="cs-CZ" sz="3200" b="1" dirty="0">
                <a:solidFill>
                  <a:schemeClr val="tx1"/>
                </a:solidFill>
              </a:rPr>
              <a:t>Doplňkové dokumenty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63888" y="1628800"/>
            <a:ext cx="5276900" cy="4824536"/>
          </a:xfrm>
        </p:spPr>
        <p:txBody>
          <a:bodyPr>
            <a:normAutofit/>
          </a:bodyPr>
          <a:lstStyle/>
          <a:p>
            <a:r>
              <a:rPr lang="cs-CZ" dirty="0"/>
              <a:t>fotodokumentace:</a:t>
            </a:r>
          </a:p>
          <a:p>
            <a:pPr lvl="1"/>
            <a:r>
              <a:rPr lang="cs-CZ" dirty="0"/>
              <a:t>Zachycuje vývoj plochy</a:t>
            </a:r>
          </a:p>
          <a:p>
            <a:pPr lvl="1"/>
            <a:r>
              <a:rPr lang="cs-CZ" dirty="0"/>
              <a:t>Na výběrové www databázi přibližuje aktuální stav</a:t>
            </a:r>
          </a:p>
          <a:p>
            <a:r>
              <a:rPr lang="cs-CZ" dirty="0"/>
              <a:t>Koncept genofondové plochy</a:t>
            </a:r>
          </a:p>
          <a:p>
            <a:pPr lvl="1"/>
            <a:r>
              <a:rPr lang="cs-CZ" dirty="0"/>
              <a:t>Okruh odrůd soustředěných na ploše</a:t>
            </a:r>
          </a:p>
          <a:p>
            <a:pPr lvl="1"/>
            <a:r>
              <a:rPr lang="cs-CZ" dirty="0"/>
              <a:t>Rámcově: kdy plocha bude komplet</a:t>
            </a:r>
          </a:p>
          <a:p>
            <a:r>
              <a:rPr lang="cs-CZ" dirty="0"/>
              <a:t>Studijní program</a:t>
            </a:r>
          </a:p>
          <a:p>
            <a:pPr lvl="1"/>
            <a:r>
              <a:rPr lang="cs-CZ" dirty="0"/>
              <a:t>Cíl výzkumu</a:t>
            </a:r>
          </a:p>
          <a:p>
            <a:pPr lvl="1"/>
            <a:r>
              <a:rPr lang="cs-CZ" dirty="0"/>
              <a:t>Metodika</a:t>
            </a:r>
          </a:p>
          <a:p>
            <a:pPr lvl="1"/>
            <a:r>
              <a:rPr lang="cs-CZ" dirty="0"/>
              <a:t>Plánované zveřejnění výsledků</a:t>
            </a:r>
          </a:p>
        </p:txBody>
      </p:sp>
      <p:sp>
        <p:nvSpPr>
          <p:cNvPr id="26628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1052736"/>
            <a:ext cx="8640763" cy="431800"/>
          </a:xfrm>
        </p:spPr>
        <p:txBody>
          <a:bodyPr/>
          <a:lstStyle/>
          <a:p>
            <a:r>
              <a:rPr lang="cs-CZ" dirty="0"/>
              <a:t>Jsou povinné jen pro některé kategorie</a:t>
            </a:r>
          </a:p>
          <a:p>
            <a:pPr lvl="1">
              <a:buFontTx/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700808"/>
            <a:ext cx="3168352" cy="210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2048E995-13A4-4C97-970E-FABE9F3D30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28A0AE7-EC6F-B8F3-9DFA-8C728D81E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4266092"/>
            <a:ext cx="3168352" cy="17821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3621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942263" cy="865188"/>
          </a:xfrm>
        </p:spPr>
        <p:txBody>
          <a:bodyPr/>
          <a:lstStyle/>
          <a:p>
            <a:r>
              <a:rPr lang="cs-CZ" sz="3200" dirty="0"/>
              <a:t>Databáze </a:t>
            </a:r>
            <a:r>
              <a:rPr lang="cs-CZ" sz="3200" dirty="0" err="1"/>
              <a:t>genofondových</a:t>
            </a:r>
            <a:r>
              <a:rPr lang="cs-CZ" sz="3200" dirty="0"/>
              <a:t> ploch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4293096"/>
            <a:ext cx="8445500" cy="2257995"/>
          </a:xfrm>
        </p:spPr>
        <p:txBody>
          <a:bodyPr/>
          <a:lstStyle/>
          <a:p>
            <a:r>
              <a:rPr lang="cs-CZ" dirty="0"/>
              <a:t>Podmínky pro zařazení do sítě a databáze</a:t>
            </a:r>
          </a:p>
          <a:p>
            <a:pPr lvl="1"/>
            <a:r>
              <a:rPr lang="cs-CZ" dirty="0"/>
              <a:t>Pracovat dle metodiky odborného programu ČSOP</a:t>
            </a:r>
          </a:p>
          <a:p>
            <a:pPr lvl="1"/>
            <a:r>
              <a:rPr lang="cs-CZ" dirty="0"/>
              <a:t>Pracovat dle Standardů Agentury ochrany přírody a krajiny</a:t>
            </a:r>
          </a:p>
          <a:p>
            <a:pPr lvl="1"/>
            <a:r>
              <a:rPr lang="cs-CZ" dirty="0"/>
              <a:t>Pravidelně předávat aktualizované údaje v předepsaném formátu</a:t>
            </a:r>
          </a:p>
        </p:txBody>
      </p:sp>
      <p:sp>
        <p:nvSpPr>
          <p:cNvPr id="22532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1124744"/>
            <a:ext cx="8351838" cy="865188"/>
          </a:xfrm>
        </p:spPr>
        <p:txBody>
          <a:bodyPr/>
          <a:lstStyle/>
          <a:p>
            <a:r>
              <a:rPr lang="cs-CZ" dirty="0"/>
              <a:t>Soustřeďuje charakteristiky ploch a evidence pozic všech genofondových ploch zapojených do sítě</a:t>
            </a:r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 bwMode="auto">
          <a:xfrm>
            <a:off x="324618" y="1916832"/>
            <a:ext cx="835183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Budována od roku 2011 s následujícími cíli:</a:t>
            </a:r>
            <a:endParaRPr lang="cs-CZ" sz="2400" kern="0" dirty="0">
              <a:latin typeface="+mn-lt"/>
            </a:endParaRPr>
          </a:p>
          <a:p>
            <a:pPr marL="800100" lvl="1" indent="-342900" eaLnBrk="0" hangingPunct="0"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Evidovat kde, co a jak je již zapěstováno</a:t>
            </a:r>
          </a:p>
          <a:p>
            <a:pPr marL="800100" lvl="1" indent="-342900" eaLnBrk="0" hangingPunct="0"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Usměrňovat umisťování odrůd do ploch</a:t>
            </a:r>
          </a:p>
          <a:p>
            <a:pPr marL="800100" lvl="1" indent="-342900" eaLnBrk="0" hangingPunct="0"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Umožnit dokumentaci a zkoumání odrůd</a:t>
            </a:r>
          </a:p>
          <a:p>
            <a:pPr marL="800100" lvl="1" indent="-342900" eaLnBrk="0" hangingPunct="0"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Zpřístupnit odrůdy odborné i široké veřejnosti</a:t>
            </a:r>
          </a:p>
          <a:p>
            <a:pPr marL="800100" lvl="1" indent="-342900" eaLnBrk="0" hangingPunct="0"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Studovat mimoprodukční funkce zatravněných výsadeb</a:t>
            </a:r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:a16="http://schemas.microsoft.com/office/drawing/2014/main" id="{F4179A11-69E5-4A80-94CC-582C17076E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532" grpId="0" build="p"/>
      <p:bldP spid="5" grpId="0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5842</TotalTime>
  <Words>1368</Words>
  <Application>Microsoft Office PowerPoint</Application>
  <PresentationFormat>Předvádění na obrazovce (4:3)</PresentationFormat>
  <Paragraphs>237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7" baseType="lpstr">
      <vt:lpstr>Arial</vt:lpstr>
      <vt:lpstr>Wingdings</vt:lpstr>
      <vt:lpstr>Výchozí návrh</vt:lpstr>
      <vt:lpstr>Genofondové plochy, jejich síť a databáze</vt:lpstr>
      <vt:lpstr>Proč ČSOP zakládá genofondové plochy</vt:lpstr>
      <vt:lpstr>Historie</vt:lpstr>
      <vt:lpstr>Genofondová plocha - strategie</vt:lpstr>
      <vt:lpstr>Genofondová plocha - definice</vt:lpstr>
      <vt:lpstr>Charakteristika genofondové plochy</vt:lpstr>
      <vt:lpstr>Evidence pozic genofondových ploch</vt:lpstr>
      <vt:lpstr>Doplňkové dokumenty</vt:lpstr>
      <vt:lpstr>Databáze genofondových ploch</vt:lpstr>
      <vt:lpstr>Data pro databázi</vt:lpstr>
      <vt:lpstr>Personální zázemí databáze</vt:lpstr>
      <vt:lpstr>Síť genofondových ploch</vt:lpstr>
      <vt:lpstr>Přístupnost ploch v síti</vt:lpstr>
      <vt:lpstr>Síť genofondových ploch</vt:lpstr>
      <vt:lpstr>Personální zázemí sítě</vt:lpstr>
      <vt:lpstr>Metodické materiály </vt:lpstr>
      <vt:lpstr>Výběrová databáze genofondových ploch</vt:lpstr>
      <vt:lpstr>Výběrová databáze genofondových ploch</vt:lpstr>
      <vt:lpstr>Výběrová databáze genofondových ploch</vt:lpstr>
      <vt:lpstr>Informační systém – odkazy do databází</vt:lpstr>
      <vt:lpstr>Genofondová plocha Hlupice</vt:lpstr>
      <vt:lpstr>Závěrem</vt:lpstr>
      <vt:lpstr>Děkujeme vše spolupracovníkům </vt:lpstr>
      <vt:lpstr>Síť a databáze genofondových ploch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M L2</cp:lastModifiedBy>
  <cp:revision>529</cp:revision>
  <dcterms:created xsi:type="dcterms:W3CDTF">2007-05-20T06:10:51Z</dcterms:created>
  <dcterms:modified xsi:type="dcterms:W3CDTF">2024-09-12T07:13:22Z</dcterms:modified>
</cp:coreProperties>
</file>